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2"/>
    <p:sldId id="257" r:id="rId53"/>
    <p:sldId id="258" r:id="rId54"/>
    <p:sldId id="259" r:id="rId55"/>
    <p:sldId id="260" r:id="rId56"/>
    <p:sldId id="261" r:id="rId57"/>
    <p:sldId id="262" r:id="rId58"/>
    <p:sldId id="263" r:id="rId59"/>
    <p:sldId id="264" r:id="rId60"/>
    <p:sldId id="265" r:id="rId61"/>
    <p:sldId id="266" r:id="rId62"/>
    <p:sldId id="267" r:id="rId63"/>
    <p:sldId id="268" r:id="rId64"/>
    <p:sldId id="269" r:id="rId65"/>
    <p:sldId id="270" r:id="rId66"/>
    <p:sldId id="271" r:id="rId67"/>
    <p:sldId id="272" r:id="rId68"/>
    <p:sldId id="273" r:id="rId6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2" charset="1" panose="00000500000000000000"/>
      <p:regular r:id="rId10"/>
    </p:embeddedFont>
    <p:embeddedFont>
      <p:font typeface="Montserrat 2 Bold" charset="1" panose="00000600000000000000"/>
      <p:regular r:id="rId11"/>
    </p:embeddedFont>
    <p:embeddedFont>
      <p:font typeface="Montserrat 2 Italics" charset="1" panose="00000500000000000000"/>
      <p:regular r:id="rId12"/>
    </p:embeddedFont>
    <p:embeddedFont>
      <p:font typeface="Montserrat 2 Bold Italics" charset="1" panose="00000600000000000000"/>
      <p:regular r:id="rId13"/>
    </p:embeddedFont>
    <p:embeddedFont>
      <p:font typeface="Lato" charset="1" panose="020F0502020204030203"/>
      <p:regular r:id="rId14"/>
    </p:embeddedFont>
    <p:embeddedFont>
      <p:font typeface="Lato Bold" charset="1" panose="020F0502020204030203"/>
      <p:regular r:id="rId15"/>
    </p:embeddedFont>
    <p:embeddedFont>
      <p:font typeface="Lato Italics" charset="1" panose="020F0502020204030203"/>
      <p:regular r:id="rId16"/>
    </p:embeddedFont>
    <p:embeddedFont>
      <p:font typeface="Lato Bold Italics" charset="1" panose="020F0502020204030203"/>
      <p:regular r:id="rId17"/>
    </p:embeddedFont>
    <p:embeddedFont>
      <p:font typeface="Poppins" charset="1" panose="00000500000000000000"/>
      <p:regular r:id="rId18"/>
    </p:embeddedFont>
    <p:embeddedFont>
      <p:font typeface="Poppins Bold" charset="1" panose="00000800000000000000"/>
      <p:regular r:id="rId19"/>
    </p:embeddedFont>
    <p:embeddedFont>
      <p:font typeface="Poppins Italics" charset="1" panose="00000500000000000000"/>
      <p:regular r:id="rId20"/>
    </p:embeddedFont>
    <p:embeddedFont>
      <p:font typeface="Poppins Bold Italics" charset="1" panose="00000800000000000000"/>
      <p:regular r:id="rId21"/>
    </p:embeddedFont>
    <p:embeddedFont>
      <p:font typeface="Poppins Thin" charset="1" panose="00000300000000000000"/>
      <p:regular r:id="rId22"/>
    </p:embeddedFont>
    <p:embeddedFont>
      <p:font typeface="Poppins Thin Italics" charset="1" panose="00000300000000000000"/>
      <p:regular r:id="rId23"/>
    </p:embeddedFont>
    <p:embeddedFont>
      <p:font typeface="Poppins Light" charset="1" panose="00000400000000000000"/>
      <p:regular r:id="rId24"/>
    </p:embeddedFont>
    <p:embeddedFont>
      <p:font typeface="Poppins Light Italics" charset="1" panose="00000400000000000000"/>
      <p:regular r:id="rId25"/>
    </p:embeddedFont>
    <p:embeddedFont>
      <p:font typeface="Poppins Medium" charset="1" panose="00000600000000000000"/>
      <p:regular r:id="rId26"/>
    </p:embeddedFont>
    <p:embeddedFont>
      <p:font typeface="Poppins Medium Italics" charset="1" panose="00000600000000000000"/>
      <p:regular r:id="rId27"/>
    </p:embeddedFont>
    <p:embeddedFont>
      <p:font typeface="Poppins Semi-Bold" charset="1" panose="00000700000000000000"/>
      <p:regular r:id="rId28"/>
    </p:embeddedFont>
    <p:embeddedFont>
      <p:font typeface="Poppins Semi-Bold Italics" charset="1" panose="00000700000000000000"/>
      <p:regular r:id="rId29"/>
    </p:embeddedFont>
    <p:embeddedFont>
      <p:font typeface="Poppins Ultra-Bold" charset="1" panose="00000900000000000000"/>
      <p:regular r:id="rId30"/>
    </p:embeddedFont>
    <p:embeddedFont>
      <p:font typeface="Poppins Ultra-Bold Italics" charset="1" panose="00000900000000000000"/>
      <p:regular r:id="rId31"/>
    </p:embeddedFont>
    <p:embeddedFont>
      <p:font typeface="Poppins Heavy" charset="1" panose="00000A00000000000000"/>
      <p:regular r:id="rId32"/>
    </p:embeddedFont>
    <p:embeddedFont>
      <p:font typeface="Poppins Heavy Italics" charset="1" panose="00000A00000000000000"/>
      <p:regular r:id="rId33"/>
    </p:embeddedFont>
    <p:embeddedFont>
      <p:font typeface="Montserrat 1" charset="1" panose="00000500000000000000"/>
      <p:regular r:id="rId34"/>
    </p:embeddedFont>
    <p:embeddedFont>
      <p:font typeface="Montserrat 1 Bold" charset="1" panose="00000800000000000000"/>
      <p:regular r:id="rId35"/>
    </p:embeddedFont>
    <p:embeddedFont>
      <p:font typeface="Montserrat 1 Italics" charset="1" panose="00000500000000000000"/>
      <p:regular r:id="rId36"/>
    </p:embeddedFont>
    <p:embeddedFont>
      <p:font typeface="Montserrat 1 Bold Italics" charset="1" panose="00000800000000000000"/>
      <p:regular r:id="rId37"/>
    </p:embeddedFont>
    <p:embeddedFont>
      <p:font typeface="Montserrat 1 Thin" charset="1" panose="00000300000000000000"/>
      <p:regular r:id="rId38"/>
    </p:embeddedFont>
    <p:embeddedFont>
      <p:font typeface="Montserrat 1 Thin Italics" charset="1" panose="00000300000000000000"/>
      <p:regular r:id="rId39"/>
    </p:embeddedFont>
    <p:embeddedFont>
      <p:font typeface="Montserrat 1 Extra-Light" charset="1" panose="00000300000000000000"/>
      <p:regular r:id="rId40"/>
    </p:embeddedFont>
    <p:embeddedFont>
      <p:font typeface="Montserrat 1 Extra-Light Italics" charset="1" panose="00000300000000000000"/>
      <p:regular r:id="rId41"/>
    </p:embeddedFont>
    <p:embeddedFont>
      <p:font typeface="Montserrat 1 Light" charset="1" panose="00000400000000000000"/>
      <p:regular r:id="rId42"/>
    </p:embeddedFont>
    <p:embeddedFont>
      <p:font typeface="Montserrat 1 Light Italics" charset="1" panose="00000400000000000000"/>
      <p:regular r:id="rId43"/>
    </p:embeddedFont>
    <p:embeddedFont>
      <p:font typeface="Montserrat 1 Medium" charset="1" panose="00000600000000000000"/>
      <p:regular r:id="rId44"/>
    </p:embeddedFont>
    <p:embeddedFont>
      <p:font typeface="Montserrat 1 Medium Italics" charset="1" panose="00000600000000000000"/>
      <p:regular r:id="rId45"/>
    </p:embeddedFont>
    <p:embeddedFont>
      <p:font typeface="Montserrat 1 Semi-Bold" charset="1" panose="00000700000000000000"/>
      <p:regular r:id="rId46"/>
    </p:embeddedFont>
    <p:embeddedFont>
      <p:font typeface="Montserrat 1 Semi-Bold Italics" charset="1" panose="00000700000000000000"/>
      <p:regular r:id="rId47"/>
    </p:embeddedFont>
    <p:embeddedFont>
      <p:font typeface="Montserrat 1 Ultra-Bold" charset="1" panose="00000900000000000000"/>
      <p:regular r:id="rId48"/>
    </p:embeddedFont>
    <p:embeddedFont>
      <p:font typeface="Montserrat 1 Ultra-Bold Italics" charset="1" panose="00000900000000000000"/>
      <p:regular r:id="rId49"/>
    </p:embeddedFont>
    <p:embeddedFont>
      <p:font typeface="Montserrat 1 Heavy" charset="1" panose="00000A00000000000000"/>
      <p:regular r:id="rId50"/>
    </p:embeddedFont>
    <p:embeddedFont>
      <p:font typeface="Montserrat 1 Heavy Italics" charset="1" panose="00000A0000000000000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slides/slide1.xml" Type="http://schemas.openxmlformats.org/officeDocument/2006/relationships/slide"/><Relationship Id="rId53" Target="slides/slide2.xml" Type="http://schemas.openxmlformats.org/officeDocument/2006/relationships/slide"/><Relationship Id="rId54" Target="slides/slide3.xml" Type="http://schemas.openxmlformats.org/officeDocument/2006/relationships/slide"/><Relationship Id="rId55" Target="slides/slide4.xml" Type="http://schemas.openxmlformats.org/officeDocument/2006/relationships/slide"/><Relationship Id="rId56" Target="slides/slide5.xml" Type="http://schemas.openxmlformats.org/officeDocument/2006/relationships/slide"/><Relationship Id="rId57" Target="slides/slide6.xml" Type="http://schemas.openxmlformats.org/officeDocument/2006/relationships/slide"/><Relationship Id="rId58" Target="slides/slide7.xml" Type="http://schemas.openxmlformats.org/officeDocument/2006/relationships/slide"/><Relationship Id="rId59" Target="slides/slide8.xml" Type="http://schemas.openxmlformats.org/officeDocument/2006/relationships/slide"/><Relationship Id="rId6" Target="fonts/font6.fntdata" Type="http://schemas.openxmlformats.org/officeDocument/2006/relationships/font"/><Relationship Id="rId60" Target="slides/slide9.xml" Type="http://schemas.openxmlformats.org/officeDocument/2006/relationships/slide"/><Relationship Id="rId61" Target="slides/slide10.xml" Type="http://schemas.openxmlformats.org/officeDocument/2006/relationships/slide"/><Relationship Id="rId62" Target="slides/slide11.xml" Type="http://schemas.openxmlformats.org/officeDocument/2006/relationships/slide"/><Relationship Id="rId63" Target="slides/slide12.xml" Type="http://schemas.openxmlformats.org/officeDocument/2006/relationships/slide"/><Relationship Id="rId64" Target="slides/slide13.xml" Type="http://schemas.openxmlformats.org/officeDocument/2006/relationships/slide"/><Relationship Id="rId65" Target="slides/slide14.xml" Type="http://schemas.openxmlformats.org/officeDocument/2006/relationships/slide"/><Relationship Id="rId66" Target="slides/slide15.xml" Type="http://schemas.openxmlformats.org/officeDocument/2006/relationships/slide"/><Relationship Id="rId67" Target="slides/slide16.xml" Type="http://schemas.openxmlformats.org/officeDocument/2006/relationships/slide"/><Relationship Id="rId68" Target="slides/slide17.xml" Type="http://schemas.openxmlformats.org/officeDocument/2006/relationships/slide"/><Relationship Id="rId69" Target="slides/slide18.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11" Target="../media/image49.jpeg" Type="http://schemas.openxmlformats.org/officeDocument/2006/relationships/image"/><Relationship Id="rId12" Target="../media/image50.jpeg" Type="http://schemas.openxmlformats.org/officeDocument/2006/relationships/image"/><Relationship Id="rId13" Target="../media/image51.jpeg" Type="http://schemas.openxmlformats.org/officeDocument/2006/relationships/image"/><Relationship Id="rId14" Target="../media/image52.jpeg" Type="http://schemas.openxmlformats.org/officeDocument/2006/relationships/image"/><Relationship Id="rId15" Target="../media/image53.jpeg" Type="http://schemas.openxmlformats.org/officeDocument/2006/relationships/image"/><Relationship Id="rId2" Target="../media/image42.jpeg" Type="http://schemas.openxmlformats.org/officeDocument/2006/relationships/image"/><Relationship Id="rId3" Target="../media/image43.jpeg" Type="http://schemas.openxmlformats.org/officeDocument/2006/relationships/image"/><Relationship Id="rId4" Target="../media/image44.jpeg" Type="http://schemas.openxmlformats.org/officeDocument/2006/relationships/image"/><Relationship Id="rId5" Target="../media/image45.jpeg" Type="http://schemas.openxmlformats.org/officeDocument/2006/relationships/image"/><Relationship Id="rId6" Target="../media/image46.jpeg" Type="http://schemas.openxmlformats.org/officeDocument/2006/relationships/image"/><Relationship Id="rId7" Target="../media/image47.jpe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png" Type="http://schemas.openxmlformats.org/officeDocument/2006/relationships/image"/><Relationship Id="rId2" Target="../media/image49.jpeg" Type="http://schemas.openxmlformats.org/officeDocument/2006/relationships/image"/><Relationship Id="rId3" Target="../media/image54.jpeg" Type="http://schemas.openxmlformats.org/officeDocument/2006/relationships/image"/><Relationship Id="rId4" Target="../media/image55.jpeg" Type="http://schemas.openxmlformats.org/officeDocument/2006/relationships/image"/><Relationship Id="rId5" Target="../media/image56.jpeg" Type="http://schemas.openxmlformats.org/officeDocument/2006/relationships/image"/><Relationship Id="rId6" Target="../media/image57.jpeg" Type="http://schemas.openxmlformats.org/officeDocument/2006/relationships/image"/><Relationship Id="rId7" Target="../media/image58.jpe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 Id="rId4" Target="../media/image64.png" Type="http://schemas.openxmlformats.org/officeDocument/2006/relationships/image"/><Relationship Id="rId5" Target="../media/image6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67.pn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 Id="rId6" Target="../media/image63.png" Type="http://schemas.openxmlformats.org/officeDocument/2006/relationships/image"/><Relationship Id="rId7" Target="../media/image70.png" Type="http://schemas.openxmlformats.org/officeDocument/2006/relationships/image"/><Relationship Id="rId8" Target="../media/image7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68.png" Type="http://schemas.openxmlformats.org/officeDocument/2006/relationships/image"/><Relationship Id="rId4" Target="../media/image67.png" Type="http://schemas.openxmlformats.org/officeDocument/2006/relationships/image"/><Relationship Id="rId5" Target="../media/image70.png" Type="http://schemas.openxmlformats.org/officeDocument/2006/relationships/image"/><Relationship Id="rId6" Target="../media/image69.png" Type="http://schemas.openxmlformats.org/officeDocument/2006/relationships/image"/><Relationship Id="rId7" Target="../media/image72.jpeg" Type="http://schemas.openxmlformats.org/officeDocument/2006/relationships/image"/><Relationship Id="rId8" Target="../media/image73.jpeg" Type="http://schemas.openxmlformats.org/officeDocument/2006/relationships/image"/><Relationship Id="rId9" Target="../media/image74.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5.jpeg" Type="http://schemas.openxmlformats.org/officeDocument/2006/relationships/image"/><Relationship Id="rId3" Target="../media/image76.jpeg" Type="http://schemas.openxmlformats.org/officeDocument/2006/relationships/image"/><Relationship Id="rId4" Target="../media/image77.jpeg" Type="http://schemas.openxmlformats.org/officeDocument/2006/relationships/image"/><Relationship Id="rId5" Target="../media/image78.jpeg" Type="http://schemas.openxmlformats.org/officeDocument/2006/relationships/image"/><Relationship Id="rId6" Target="../media/image79.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png" Type="http://schemas.openxmlformats.org/officeDocument/2006/relationships/image"/><Relationship Id="rId4" Target="../media/image82.png" Type="http://schemas.openxmlformats.org/officeDocument/2006/relationships/image"/><Relationship Id="rId5" Target="../media/image16.png" Type="http://schemas.openxmlformats.org/officeDocument/2006/relationships/image"/><Relationship Id="rId6" Target="../media/image83.png" Type="http://schemas.openxmlformats.org/officeDocument/2006/relationships/image"/><Relationship Id="rId7" Target="../media/image84.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88.png" Type="http://schemas.openxmlformats.org/officeDocument/2006/relationships/image"/><Relationship Id="rId8" Target="../media/image89.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jpe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13.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png" Type="http://schemas.openxmlformats.org/officeDocument/2006/relationships/image"/><Relationship Id="rId5" Target="../media/image20.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png" Type="http://schemas.openxmlformats.org/officeDocument/2006/relationships/image"/><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3.png" Type="http://schemas.openxmlformats.org/officeDocument/2006/relationships/image"/><Relationship Id="rId5" Target="../media/image7.pn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6.png" Type="http://schemas.openxmlformats.org/officeDocument/2006/relationships/image"/><Relationship Id="rId5" Target="../media/image36.png" Type="http://schemas.openxmlformats.org/officeDocument/2006/relationships/image"/><Relationship Id="rId6" Target="../media/image40.png" Type="http://schemas.openxmlformats.org/officeDocument/2006/relationships/image"/><Relationship Id="rId7" Target="../media/image15.png" Type="http://schemas.openxmlformats.org/officeDocument/2006/relationships/image"/><Relationship Id="rId8" Target="../media/image8.png" Type="http://schemas.openxmlformats.org/officeDocument/2006/relationships/image"/><Relationship Id="rId9" Target="../media/image4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34631" b="50973"/>
          <a:stretch>
            <a:fillRect/>
          </a:stretch>
        </p:blipFill>
        <p:spPr>
          <a:xfrm flipH="false" flipV="false">
            <a:off x="0" y="0"/>
            <a:ext cx="18288000" cy="10287000"/>
          </a:xfrm>
          <a:prstGeom prst="rect">
            <a:avLst/>
          </a:prstGeom>
        </p:spPr>
      </p:pic>
      <p:sp>
        <p:nvSpPr>
          <p:cNvPr name="AutoShape 3" id="3"/>
          <p:cNvSpPr/>
          <p:nvPr/>
        </p:nvSpPr>
        <p:spPr>
          <a:xfrm rot="-7020778">
            <a:off x="-7176585" y="2084665"/>
            <a:ext cx="16230600" cy="8703889"/>
          </a:xfrm>
          <a:prstGeom prst="rect">
            <a:avLst/>
          </a:prstGeom>
          <a:solidFill>
            <a:srgbClr val="213559"/>
          </a:solidFill>
        </p:spPr>
      </p:sp>
      <p:sp>
        <p:nvSpPr>
          <p:cNvPr name="AutoShape 4" id="4"/>
          <p:cNvSpPr/>
          <p:nvPr/>
        </p:nvSpPr>
        <p:spPr>
          <a:xfrm rot="-7020778">
            <a:off x="-8320332" y="1570156"/>
            <a:ext cx="16230600" cy="9411511"/>
          </a:xfrm>
          <a:prstGeom prst="rect">
            <a:avLst/>
          </a:prstGeom>
          <a:solidFill>
            <a:srgbClr val="263F6B"/>
          </a:solidFill>
        </p:spPr>
      </p:sp>
      <p:sp>
        <p:nvSpPr>
          <p:cNvPr name="Freeform 5" id="5"/>
          <p:cNvSpPr/>
          <p:nvPr/>
        </p:nvSpPr>
        <p:spPr>
          <a:xfrm flipH="false" flipV="false" rot="0">
            <a:off x="1028700" y="1028700"/>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5476242" y="9316401"/>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7" id="7"/>
          <p:cNvSpPr/>
          <p:nvPr/>
        </p:nvSpPr>
        <p:spPr>
          <a:xfrm rot="0">
            <a:off x="-1536273" y="4580698"/>
            <a:ext cx="5244233" cy="0"/>
          </a:xfrm>
          <a:prstGeom prst="line">
            <a:avLst/>
          </a:prstGeom>
          <a:ln cap="rnd" w="19050">
            <a:solidFill>
              <a:srgbClr val="FFFFFF"/>
            </a:solidFill>
            <a:prstDash val="solid"/>
            <a:headEnd type="none" len="sm" w="sm"/>
            <a:tailEnd type="none" len="sm" w="sm"/>
          </a:ln>
        </p:spPr>
      </p:sp>
      <p:sp>
        <p:nvSpPr>
          <p:cNvPr name="AutoShape 8" id="8"/>
          <p:cNvSpPr/>
          <p:nvPr/>
        </p:nvSpPr>
        <p:spPr>
          <a:xfrm rot="0">
            <a:off x="-2298994" y="9582841"/>
            <a:ext cx="9005773" cy="0"/>
          </a:xfrm>
          <a:prstGeom prst="line">
            <a:avLst/>
          </a:prstGeom>
          <a:ln cap="rnd" w="19050">
            <a:solidFill>
              <a:srgbClr val="FFFFFF"/>
            </a:solidFill>
            <a:prstDash val="solid"/>
            <a:headEnd type="none" len="sm" w="sm"/>
            <a:tailEnd type="none" len="sm" w="sm"/>
          </a:ln>
        </p:spPr>
      </p:sp>
      <p:sp>
        <p:nvSpPr>
          <p:cNvPr name="AutoShape 9" id="9"/>
          <p:cNvSpPr/>
          <p:nvPr/>
        </p:nvSpPr>
        <p:spPr>
          <a:xfrm rot="0">
            <a:off x="-3516288" y="3712270"/>
            <a:ext cx="5720180" cy="0"/>
          </a:xfrm>
          <a:prstGeom prst="line">
            <a:avLst/>
          </a:prstGeom>
          <a:ln cap="rnd" w="19050">
            <a:solidFill>
              <a:srgbClr val="FFFFFF"/>
            </a:solidFill>
            <a:prstDash val="solid"/>
            <a:headEnd type="none" len="sm" w="sm"/>
            <a:tailEnd type="none" len="sm" w="sm"/>
          </a:ln>
        </p:spPr>
      </p:sp>
      <p:sp>
        <p:nvSpPr>
          <p:cNvPr name="AutoShape 10" id="10"/>
          <p:cNvSpPr/>
          <p:nvPr/>
        </p:nvSpPr>
        <p:spPr>
          <a:xfrm rot="0">
            <a:off x="3066191" y="2823187"/>
            <a:ext cx="930938" cy="0"/>
          </a:xfrm>
          <a:prstGeom prst="line">
            <a:avLst/>
          </a:prstGeom>
          <a:ln cap="rnd" w="19050">
            <a:solidFill>
              <a:srgbClr val="FFFFFF"/>
            </a:solidFill>
            <a:prstDash val="solid"/>
            <a:headEnd type="none" len="sm" w="sm"/>
            <a:tailEnd type="none" len="sm" w="sm"/>
          </a:ln>
        </p:spPr>
      </p:sp>
      <p:sp>
        <p:nvSpPr>
          <p:cNvPr name="AutoShape 11" id="11"/>
          <p:cNvSpPr/>
          <p:nvPr/>
        </p:nvSpPr>
        <p:spPr>
          <a:xfrm rot="0">
            <a:off x="628699" y="2392260"/>
            <a:ext cx="1291530" cy="0"/>
          </a:xfrm>
          <a:prstGeom prst="line">
            <a:avLst/>
          </a:prstGeom>
          <a:ln cap="rnd" w="19050">
            <a:solidFill>
              <a:srgbClr val="FFFFFF"/>
            </a:solidFill>
            <a:prstDash val="solid"/>
            <a:headEnd type="none" len="sm" w="sm"/>
            <a:tailEnd type="none" len="sm" w="sm"/>
          </a:ln>
        </p:spPr>
      </p:sp>
      <p:sp>
        <p:nvSpPr>
          <p:cNvPr name="Freeform 12" id="12"/>
          <p:cNvSpPr/>
          <p:nvPr/>
        </p:nvSpPr>
        <p:spPr>
          <a:xfrm flipH="false" flipV="false" rot="0">
            <a:off x="12830752" y="319018"/>
            <a:ext cx="3069396" cy="1695328"/>
          </a:xfrm>
          <a:custGeom>
            <a:avLst/>
            <a:gdLst/>
            <a:ahLst/>
            <a:cxnLst/>
            <a:rect r="r" b="b" t="t" l="l"/>
            <a:pathLst>
              <a:path h="1695328" w="3069396">
                <a:moveTo>
                  <a:pt x="0" y="0"/>
                </a:moveTo>
                <a:lnTo>
                  <a:pt x="3069396" y="0"/>
                </a:lnTo>
                <a:lnTo>
                  <a:pt x="3069396" y="1695329"/>
                </a:lnTo>
                <a:lnTo>
                  <a:pt x="0" y="1695329"/>
                </a:lnTo>
                <a:lnTo>
                  <a:pt x="0" y="0"/>
                </a:lnTo>
                <a:close/>
              </a:path>
            </a:pathLst>
          </a:custGeom>
          <a:blipFill>
            <a:blip r:embed="rId5"/>
            <a:stretch>
              <a:fillRect l="0" t="0" r="0" b="0"/>
            </a:stretch>
          </a:blipFill>
        </p:spPr>
      </p:sp>
      <p:sp>
        <p:nvSpPr>
          <p:cNvPr name="Freeform 13" id="13"/>
          <p:cNvSpPr/>
          <p:nvPr/>
        </p:nvSpPr>
        <p:spPr>
          <a:xfrm flipH="false" flipV="false" rot="0">
            <a:off x="15890623" y="13933"/>
            <a:ext cx="2119270" cy="2119270"/>
          </a:xfrm>
          <a:custGeom>
            <a:avLst/>
            <a:gdLst/>
            <a:ahLst/>
            <a:cxnLst/>
            <a:rect r="r" b="b" t="t" l="l"/>
            <a:pathLst>
              <a:path h="2119270" w="2119270">
                <a:moveTo>
                  <a:pt x="0" y="0"/>
                </a:moveTo>
                <a:lnTo>
                  <a:pt x="2119270" y="0"/>
                </a:lnTo>
                <a:lnTo>
                  <a:pt x="2119270" y="2119270"/>
                </a:lnTo>
                <a:lnTo>
                  <a:pt x="0" y="2119270"/>
                </a:lnTo>
                <a:lnTo>
                  <a:pt x="0" y="0"/>
                </a:lnTo>
                <a:close/>
              </a:path>
            </a:pathLst>
          </a:custGeom>
          <a:blipFill>
            <a:blip r:embed="rId6"/>
            <a:stretch>
              <a:fillRect l="0" t="0" r="0" b="0"/>
            </a:stretch>
          </a:blipFill>
        </p:spPr>
      </p:sp>
      <p:sp>
        <p:nvSpPr>
          <p:cNvPr name="Freeform 14" id="14"/>
          <p:cNvSpPr/>
          <p:nvPr/>
        </p:nvSpPr>
        <p:spPr>
          <a:xfrm flipH="false" flipV="false" rot="0">
            <a:off x="15873143" y="2250341"/>
            <a:ext cx="1964915" cy="1964915"/>
          </a:xfrm>
          <a:custGeom>
            <a:avLst/>
            <a:gdLst/>
            <a:ahLst/>
            <a:cxnLst/>
            <a:rect r="r" b="b" t="t" l="l"/>
            <a:pathLst>
              <a:path h="1964915" w="1964915">
                <a:moveTo>
                  <a:pt x="0" y="0"/>
                </a:moveTo>
                <a:lnTo>
                  <a:pt x="1964914" y="0"/>
                </a:lnTo>
                <a:lnTo>
                  <a:pt x="1964914" y="1964914"/>
                </a:lnTo>
                <a:lnTo>
                  <a:pt x="0" y="1964914"/>
                </a:lnTo>
                <a:lnTo>
                  <a:pt x="0" y="0"/>
                </a:lnTo>
                <a:close/>
              </a:path>
            </a:pathLst>
          </a:custGeom>
          <a:blipFill>
            <a:blip r:embed="rId7"/>
            <a:stretch>
              <a:fillRect l="0" t="0" r="0" b="0"/>
            </a:stretch>
          </a:blipFill>
        </p:spPr>
      </p:sp>
      <p:sp>
        <p:nvSpPr>
          <p:cNvPr name="Freeform 15" id="15"/>
          <p:cNvSpPr/>
          <p:nvPr/>
        </p:nvSpPr>
        <p:spPr>
          <a:xfrm flipH="false" flipV="false" rot="0">
            <a:off x="15739550" y="6934808"/>
            <a:ext cx="1707387" cy="1676813"/>
          </a:xfrm>
          <a:custGeom>
            <a:avLst/>
            <a:gdLst/>
            <a:ahLst/>
            <a:cxnLst/>
            <a:rect r="r" b="b" t="t" l="l"/>
            <a:pathLst>
              <a:path h="1676813" w="1707387">
                <a:moveTo>
                  <a:pt x="0" y="0"/>
                </a:moveTo>
                <a:lnTo>
                  <a:pt x="1707387" y="0"/>
                </a:lnTo>
                <a:lnTo>
                  <a:pt x="1707387" y="1676813"/>
                </a:lnTo>
                <a:lnTo>
                  <a:pt x="0" y="1676813"/>
                </a:lnTo>
                <a:lnTo>
                  <a:pt x="0" y="0"/>
                </a:lnTo>
                <a:close/>
              </a:path>
            </a:pathLst>
          </a:custGeom>
          <a:blipFill>
            <a:blip r:embed="rId8"/>
            <a:stretch>
              <a:fillRect l="-48742" t="-88396" r="-55944" b="-89335"/>
            </a:stretch>
          </a:blipFill>
        </p:spPr>
      </p:sp>
      <p:sp>
        <p:nvSpPr>
          <p:cNvPr name="Freeform 16" id="16"/>
          <p:cNvSpPr/>
          <p:nvPr/>
        </p:nvSpPr>
        <p:spPr>
          <a:xfrm flipH="false" flipV="false" rot="0">
            <a:off x="13641226" y="7759334"/>
            <a:ext cx="1921339" cy="1704574"/>
          </a:xfrm>
          <a:custGeom>
            <a:avLst/>
            <a:gdLst/>
            <a:ahLst/>
            <a:cxnLst/>
            <a:rect r="r" b="b" t="t" l="l"/>
            <a:pathLst>
              <a:path h="1704574" w="1921339">
                <a:moveTo>
                  <a:pt x="0" y="0"/>
                </a:moveTo>
                <a:lnTo>
                  <a:pt x="1921339" y="0"/>
                </a:lnTo>
                <a:lnTo>
                  <a:pt x="1921339" y="1704574"/>
                </a:lnTo>
                <a:lnTo>
                  <a:pt x="0" y="1704574"/>
                </a:lnTo>
                <a:lnTo>
                  <a:pt x="0" y="0"/>
                </a:lnTo>
                <a:close/>
              </a:path>
            </a:pathLst>
          </a:custGeom>
          <a:blipFill>
            <a:blip r:embed="rId9"/>
            <a:stretch>
              <a:fillRect l="-14595" t="-39058" r="0" b="-33066"/>
            </a:stretch>
          </a:blipFill>
        </p:spPr>
      </p:sp>
      <p:sp>
        <p:nvSpPr>
          <p:cNvPr name="TextBox 17" id="17"/>
          <p:cNvSpPr txBox="true"/>
          <p:nvPr/>
        </p:nvSpPr>
        <p:spPr>
          <a:xfrm rot="0">
            <a:off x="628699" y="5047423"/>
            <a:ext cx="10799778" cy="3513135"/>
          </a:xfrm>
          <a:prstGeom prst="rect">
            <a:avLst/>
          </a:prstGeom>
        </p:spPr>
        <p:txBody>
          <a:bodyPr anchor="t" rtlCol="false" tIns="0" lIns="0" bIns="0" rIns="0">
            <a:spAutoFit/>
          </a:bodyPr>
          <a:lstStyle/>
          <a:p>
            <a:pPr>
              <a:lnSpc>
                <a:spcPts val="13338"/>
              </a:lnSpc>
            </a:pPr>
            <a:r>
              <a:rPr lang="en-US" sz="14986" spc="-884">
                <a:solidFill>
                  <a:srgbClr val="FFFFFF"/>
                </a:solidFill>
                <a:latin typeface="Montserrat 1 Ultra-Bold Italics"/>
              </a:rPr>
              <a:t>COMPANY PROFILE</a:t>
            </a:r>
          </a:p>
        </p:txBody>
      </p:sp>
      <p:sp>
        <p:nvSpPr>
          <p:cNvPr name="TextBox 18" id="18"/>
          <p:cNvSpPr txBox="true"/>
          <p:nvPr/>
        </p:nvSpPr>
        <p:spPr>
          <a:xfrm rot="0">
            <a:off x="13641226" y="4844733"/>
            <a:ext cx="4086140" cy="530860"/>
          </a:xfrm>
          <a:prstGeom prst="rect">
            <a:avLst/>
          </a:prstGeom>
        </p:spPr>
        <p:txBody>
          <a:bodyPr anchor="t" rtlCol="false" tIns="0" lIns="0" bIns="0" rIns="0">
            <a:spAutoFit/>
          </a:bodyPr>
          <a:lstStyle/>
          <a:p>
            <a:pPr>
              <a:lnSpc>
                <a:spcPts val="4340"/>
              </a:lnSpc>
            </a:pPr>
            <a:r>
              <a:rPr lang="en-US" sz="3100" spc="310">
                <a:solidFill>
                  <a:srgbClr val="263F6B"/>
                </a:solidFill>
                <a:latin typeface="Lato Bold Italics"/>
              </a:rPr>
              <a:t>O</a:t>
            </a:r>
            <a:r>
              <a:rPr lang="en-US" sz="3100" spc="310">
                <a:solidFill>
                  <a:srgbClr val="263F6B"/>
                </a:solidFill>
                <a:latin typeface="Lato Bold"/>
              </a:rPr>
              <a:t>n time delivery </a:t>
            </a:r>
          </a:p>
        </p:txBody>
      </p:sp>
      <p:sp>
        <p:nvSpPr>
          <p:cNvPr name="TextBox 19" id="19"/>
          <p:cNvSpPr txBox="true"/>
          <p:nvPr/>
        </p:nvSpPr>
        <p:spPr>
          <a:xfrm rot="0">
            <a:off x="13923753" y="4281930"/>
            <a:ext cx="4086140" cy="530860"/>
          </a:xfrm>
          <a:prstGeom prst="rect">
            <a:avLst/>
          </a:prstGeom>
        </p:spPr>
        <p:txBody>
          <a:bodyPr anchor="t" rtlCol="false" tIns="0" lIns="0" bIns="0" rIns="0">
            <a:spAutoFit/>
          </a:bodyPr>
          <a:lstStyle/>
          <a:p>
            <a:pPr>
              <a:lnSpc>
                <a:spcPts val="4340"/>
              </a:lnSpc>
            </a:pPr>
            <a:r>
              <a:rPr lang="en-US" sz="3100" spc="310">
                <a:solidFill>
                  <a:srgbClr val="263F6B"/>
                </a:solidFill>
                <a:latin typeface="Lato Bold Italics"/>
              </a:rPr>
              <a:t>Q</a:t>
            </a:r>
            <a:r>
              <a:rPr lang="en-US" sz="3100" spc="310">
                <a:solidFill>
                  <a:srgbClr val="263F6B"/>
                </a:solidFill>
                <a:latin typeface="Lato Bold"/>
              </a:rPr>
              <a:t>uality Assurance</a:t>
            </a:r>
          </a:p>
        </p:txBody>
      </p:sp>
      <p:sp>
        <p:nvSpPr>
          <p:cNvPr name="TextBox 20" id="20"/>
          <p:cNvSpPr txBox="true"/>
          <p:nvPr/>
        </p:nvSpPr>
        <p:spPr>
          <a:xfrm rot="0">
            <a:off x="13360797" y="5428519"/>
            <a:ext cx="4086140" cy="530860"/>
          </a:xfrm>
          <a:prstGeom prst="rect">
            <a:avLst/>
          </a:prstGeom>
        </p:spPr>
        <p:txBody>
          <a:bodyPr anchor="t" rtlCol="false" tIns="0" lIns="0" bIns="0" rIns="0">
            <a:spAutoFit/>
          </a:bodyPr>
          <a:lstStyle/>
          <a:p>
            <a:pPr>
              <a:lnSpc>
                <a:spcPts val="4340"/>
              </a:lnSpc>
            </a:pPr>
            <a:r>
              <a:rPr lang="en-US" sz="3100" spc="310">
                <a:solidFill>
                  <a:srgbClr val="263F6B"/>
                </a:solidFill>
                <a:latin typeface="Lato Bold Italics"/>
              </a:rPr>
              <a:t>N</a:t>
            </a:r>
            <a:r>
              <a:rPr lang="en-US" sz="3100" spc="310">
                <a:solidFill>
                  <a:srgbClr val="263F6B"/>
                </a:solidFill>
                <a:latin typeface="Lato Bold"/>
              </a:rPr>
              <a:t>o inferior goods</a:t>
            </a:r>
          </a:p>
        </p:txBody>
      </p:sp>
      <p:sp>
        <p:nvSpPr>
          <p:cNvPr name="TextBox 21" id="21"/>
          <p:cNvSpPr txBox="true"/>
          <p:nvPr/>
        </p:nvSpPr>
        <p:spPr>
          <a:xfrm rot="0">
            <a:off x="839060" y="8840973"/>
            <a:ext cx="10989418" cy="622935"/>
          </a:xfrm>
          <a:prstGeom prst="rect">
            <a:avLst/>
          </a:prstGeom>
        </p:spPr>
        <p:txBody>
          <a:bodyPr anchor="t" rtlCol="false" tIns="0" lIns="0" bIns="0" rIns="0">
            <a:spAutoFit/>
          </a:bodyPr>
          <a:lstStyle/>
          <a:p>
            <a:pPr>
              <a:lnSpc>
                <a:spcPts val="5040"/>
              </a:lnSpc>
            </a:pPr>
            <a:r>
              <a:rPr lang="en-US" sz="3600" spc="359">
                <a:solidFill>
                  <a:srgbClr val="FFFFFF"/>
                </a:solidFill>
                <a:latin typeface="Lato Bold"/>
              </a:rPr>
              <a:t>STAMPING&amp;METAL PART PROCESSING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AutoShape 3" id="3"/>
          <p:cNvSpPr/>
          <p:nvPr/>
        </p:nvSpPr>
        <p:spPr>
          <a:xfrm rot="-8231889">
            <a:off x="-10109114" y="6176620"/>
            <a:ext cx="16230600" cy="10441156"/>
          </a:xfrm>
          <a:prstGeom prst="rect">
            <a:avLst/>
          </a:prstGeom>
          <a:solidFill>
            <a:srgbClr val="213559"/>
          </a:solidFill>
        </p:spPr>
      </p:sp>
      <p:sp>
        <p:nvSpPr>
          <p:cNvPr name="AutoShape 4" id="4"/>
          <p:cNvSpPr/>
          <p:nvPr/>
        </p:nvSpPr>
        <p:spPr>
          <a:xfrm rot="-8231889">
            <a:off x="-10507643" y="6538090"/>
            <a:ext cx="16230600" cy="10441156"/>
          </a:xfrm>
          <a:prstGeom prst="rect">
            <a:avLst/>
          </a:prstGeom>
          <a:solidFill>
            <a:srgbClr val="263F6B"/>
          </a:solidFill>
        </p:spPr>
      </p:sp>
      <p:grpSp>
        <p:nvGrpSpPr>
          <p:cNvPr name="Group 5" id="5"/>
          <p:cNvGrpSpPr/>
          <p:nvPr/>
        </p:nvGrpSpPr>
        <p:grpSpPr>
          <a:xfrm rot="0">
            <a:off x="603151" y="1481001"/>
            <a:ext cx="8018551" cy="8061617"/>
            <a:chOff x="0" y="0"/>
            <a:chExt cx="10691401" cy="10748822"/>
          </a:xfrm>
        </p:grpSpPr>
        <p:pic>
          <p:nvPicPr>
            <p:cNvPr name="Picture 6" id="6"/>
            <p:cNvPicPr>
              <a:picLocks noChangeAspect="true"/>
            </p:cNvPicPr>
            <p:nvPr/>
          </p:nvPicPr>
          <p:blipFill>
            <a:blip r:embed="rId2"/>
            <a:srcRect l="24110" t="21714" r="25673" b="33923"/>
            <a:stretch>
              <a:fillRect/>
            </a:stretch>
          </p:blipFill>
          <p:spPr>
            <a:xfrm flipH="false" flipV="false">
              <a:off x="0" y="0"/>
              <a:ext cx="5282200" cy="3498274"/>
            </a:xfrm>
            <a:prstGeom prst="rect">
              <a:avLst/>
            </a:prstGeom>
          </p:spPr>
        </p:pic>
        <p:pic>
          <p:nvPicPr>
            <p:cNvPr name="Picture 7" id="7"/>
            <p:cNvPicPr>
              <a:picLocks noChangeAspect="true"/>
            </p:cNvPicPr>
            <p:nvPr/>
          </p:nvPicPr>
          <p:blipFill>
            <a:blip r:embed="rId3"/>
            <a:srcRect l="0" t="7659" r="0" b="7659"/>
            <a:stretch>
              <a:fillRect/>
            </a:stretch>
          </p:blipFill>
          <p:spPr>
            <a:xfrm flipH="false" flipV="false">
              <a:off x="5409200" y="0"/>
              <a:ext cx="5282200" cy="3498274"/>
            </a:xfrm>
            <a:prstGeom prst="rect">
              <a:avLst/>
            </a:prstGeom>
          </p:spPr>
        </p:pic>
        <p:pic>
          <p:nvPicPr>
            <p:cNvPr name="Picture 8" id="8"/>
            <p:cNvPicPr>
              <a:picLocks noChangeAspect="true"/>
            </p:cNvPicPr>
            <p:nvPr/>
          </p:nvPicPr>
          <p:blipFill>
            <a:blip r:embed="rId4"/>
            <a:srcRect l="0" t="25159" r="0" b="25159"/>
            <a:stretch>
              <a:fillRect/>
            </a:stretch>
          </p:blipFill>
          <p:spPr>
            <a:xfrm flipH="false" flipV="false">
              <a:off x="0" y="3625274"/>
              <a:ext cx="5282200" cy="3498274"/>
            </a:xfrm>
            <a:prstGeom prst="rect">
              <a:avLst/>
            </a:prstGeom>
          </p:spPr>
        </p:pic>
        <p:pic>
          <p:nvPicPr>
            <p:cNvPr name="Picture 9" id="9"/>
            <p:cNvPicPr>
              <a:picLocks noChangeAspect="true"/>
            </p:cNvPicPr>
            <p:nvPr/>
          </p:nvPicPr>
          <p:blipFill>
            <a:blip r:embed="rId5"/>
            <a:srcRect l="0" t="22479" r="0" b="27871"/>
            <a:stretch>
              <a:fillRect/>
            </a:stretch>
          </p:blipFill>
          <p:spPr>
            <a:xfrm flipH="false" flipV="false">
              <a:off x="5409200" y="3625274"/>
              <a:ext cx="5282200" cy="3498274"/>
            </a:xfrm>
            <a:prstGeom prst="rect">
              <a:avLst/>
            </a:prstGeom>
          </p:spPr>
        </p:pic>
        <p:pic>
          <p:nvPicPr>
            <p:cNvPr name="Picture 10" id="10"/>
            <p:cNvPicPr>
              <a:picLocks noChangeAspect="true"/>
            </p:cNvPicPr>
            <p:nvPr/>
          </p:nvPicPr>
          <p:blipFill>
            <a:blip r:embed="rId6"/>
            <a:srcRect l="0" t="25159" r="0" b="25159"/>
            <a:stretch>
              <a:fillRect/>
            </a:stretch>
          </p:blipFill>
          <p:spPr>
            <a:xfrm flipH="false" flipV="false">
              <a:off x="0" y="7250548"/>
              <a:ext cx="5282200" cy="3498274"/>
            </a:xfrm>
            <a:prstGeom prst="rect">
              <a:avLst/>
            </a:prstGeom>
          </p:spPr>
        </p:pic>
        <p:pic>
          <p:nvPicPr>
            <p:cNvPr name="Picture 11" id="11"/>
            <p:cNvPicPr>
              <a:picLocks noChangeAspect="true"/>
            </p:cNvPicPr>
            <p:nvPr/>
          </p:nvPicPr>
          <p:blipFill>
            <a:blip r:embed="rId7"/>
            <a:srcRect l="0" t="10289" r="0" b="10289"/>
            <a:stretch>
              <a:fillRect/>
            </a:stretch>
          </p:blipFill>
          <p:spPr>
            <a:xfrm flipH="false" flipV="false">
              <a:off x="5409200" y="7250548"/>
              <a:ext cx="5282200" cy="3498274"/>
            </a:xfrm>
            <a:prstGeom prst="rect">
              <a:avLst/>
            </a:prstGeom>
          </p:spPr>
        </p:pic>
      </p:grpSp>
      <p:sp>
        <p:nvSpPr>
          <p:cNvPr name="Freeform 12" id="12"/>
          <p:cNvSpPr/>
          <p:nvPr/>
        </p:nvSpPr>
        <p:spPr>
          <a:xfrm flipH="false" flipV="false" rot="0">
            <a:off x="-1527742" y="193227"/>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3" id="13"/>
          <p:cNvGrpSpPr/>
          <p:nvPr/>
        </p:nvGrpSpPr>
        <p:grpSpPr>
          <a:xfrm rot="0">
            <a:off x="8747282" y="1481001"/>
            <a:ext cx="9053708" cy="8061617"/>
            <a:chOff x="0" y="0"/>
            <a:chExt cx="12071610" cy="10748822"/>
          </a:xfrm>
        </p:grpSpPr>
        <p:pic>
          <p:nvPicPr>
            <p:cNvPr name="Picture 14" id="14"/>
            <p:cNvPicPr>
              <a:picLocks noChangeAspect="true"/>
            </p:cNvPicPr>
            <p:nvPr/>
          </p:nvPicPr>
          <p:blipFill>
            <a:blip r:embed="rId10"/>
            <a:srcRect l="0" t="15549" r="0" b="15549"/>
            <a:stretch>
              <a:fillRect/>
            </a:stretch>
          </p:blipFill>
          <p:spPr>
            <a:xfrm flipH="false" flipV="false">
              <a:off x="0" y="0"/>
              <a:ext cx="5972305" cy="3498274"/>
            </a:xfrm>
            <a:prstGeom prst="rect">
              <a:avLst/>
            </a:prstGeom>
          </p:spPr>
        </p:pic>
        <p:pic>
          <p:nvPicPr>
            <p:cNvPr name="Picture 15" id="15"/>
            <p:cNvPicPr>
              <a:picLocks noChangeAspect="true"/>
            </p:cNvPicPr>
            <p:nvPr/>
          </p:nvPicPr>
          <p:blipFill>
            <a:blip r:embed="rId11"/>
            <a:srcRect l="0" t="28029" r="0" b="28029"/>
            <a:stretch>
              <a:fillRect/>
            </a:stretch>
          </p:blipFill>
          <p:spPr>
            <a:xfrm flipH="false" flipV="false">
              <a:off x="6099305" y="0"/>
              <a:ext cx="5972305" cy="3498274"/>
            </a:xfrm>
            <a:prstGeom prst="rect">
              <a:avLst/>
            </a:prstGeom>
          </p:spPr>
        </p:pic>
        <p:pic>
          <p:nvPicPr>
            <p:cNvPr name="Picture 16" id="16"/>
            <p:cNvPicPr>
              <a:picLocks noChangeAspect="true"/>
            </p:cNvPicPr>
            <p:nvPr/>
          </p:nvPicPr>
          <p:blipFill>
            <a:blip r:embed="rId12"/>
            <a:srcRect l="-454" t="30428" r="454" b="25659"/>
            <a:stretch>
              <a:fillRect/>
            </a:stretch>
          </p:blipFill>
          <p:spPr>
            <a:xfrm flipH="false" flipV="false">
              <a:off x="0" y="3625274"/>
              <a:ext cx="5972305" cy="3498274"/>
            </a:xfrm>
            <a:prstGeom prst="rect">
              <a:avLst/>
            </a:prstGeom>
          </p:spPr>
        </p:pic>
        <p:pic>
          <p:nvPicPr>
            <p:cNvPr name="Picture 17" id="17"/>
            <p:cNvPicPr>
              <a:picLocks noChangeAspect="true"/>
            </p:cNvPicPr>
            <p:nvPr/>
          </p:nvPicPr>
          <p:blipFill>
            <a:blip r:embed="rId13"/>
            <a:srcRect l="0" t="28029" r="0" b="28029"/>
            <a:stretch>
              <a:fillRect/>
            </a:stretch>
          </p:blipFill>
          <p:spPr>
            <a:xfrm flipH="false" flipV="false">
              <a:off x="6099305" y="3625274"/>
              <a:ext cx="5972305" cy="3498274"/>
            </a:xfrm>
            <a:prstGeom prst="rect">
              <a:avLst/>
            </a:prstGeom>
          </p:spPr>
        </p:pic>
        <p:pic>
          <p:nvPicPr>
            <p:cNvPr name="Picture 18" id="18"/>
            <p:cNvPicPr>
              <a:picLocks noChangeAspect="true"/>
            </p:cNvPicPr>
            <p:nvPr/>
          </p:nvPicPr>
          <p:blipFill>
            <a:blip r:embed="rId14"/>
            <a:srcRect l="-16696" t="20712" r="-16696" b="20712"/>
            <a:stretch>
              <a:fillRect/>
            </a:stretch>
          </p:blipFill>
          <p:spPr>
            <a:xfrm flipH="false" flipV="false">
              <a:off x="0" y="7250548"/>
              <a:ext cx="5972305" cy="3498274"/>
            </a:xfrm>
            <a:prstGeom prst="rect">
              <a:avLst/>
            </a:prstGeom>
          </p:spPr>
        </p:pic>
        <p:pic>
          <p:nvPicPr>
            <p:cNvPr name="Picture 19" id="19"/>
            <p:cNvPicPr>
              <a:picLocks noChangeAspect="true"/>
            </p:cNvPicPr>
            <p:nvPr/>
          </p:nvPicPr>
          <p:blipFill>
            <a:blip r:embed="rId15"/>
            <a:srcRect l="0" t="29675" r="0" b="26383"/>
            <a:stretch>
              <a:fillRect/>
            </a:stretch>
          </p:blipFill>
          <p:spPr>
            <a:xfrm flipH="false" flipV="false">
              <a:off x="6099305" y="7250548"/>
              <a:ext cx="5972305" cy="3498274"/>
            </a:xfrm>
            <a:prstGeom prst="rect">
              <a:avLst/>
            </a:prstGeom>
          </p:spPr>
        </p:pic>
      </p:grpSp>
      <p:sp>
        <p:nvSpPr>
          <p:cNvPr name="Freeform 20" id="20"/>
          <p:cNvSpPr/>
          <p:nvPr/>
        </p:nvSpPr>
        <p:spPr>
          <a:xfrm flipH="false" flipV="false" rot="0">
            <a:off x="17452893" y="7316416"/>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1429124" y="345627"/>
            <a:ext cx="4886231" cy="978088"/>
          </a:xfrm>
          <a:prstGeom prst="rect">
            <a:avLst/>
          </a:prstGeom>
        </p:spPr>
        <p:txBody>
          <a:bodyPr anchor="t" rtlCol="false" tIns="0" lIns="0" bIns="0" rIns="0">
            <a:spAutoFit/>
          </a:bodyPr>
          <a:lstStyle/>
          <a:p>
            <a:pPr>
              <a:lnSpc>
                <a:spcPts val="7314"/>
              </a:lnSpc>
            </a:pPr>
            <a:r>
              <a:rPr lang="en-US" sz="7464" spc="-440">
                <a:solidFill>
                  <a:srgbClr val="263F6B"/>
                </a:solidFill>
                <a:latin typeface="Montserrat 1 Ultra-Bold Italics"/>
              </a:rPr>
              <a:t>PRODUCT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3291060" y="5683397"/>
            <a:ext cx="25783492" cy="9586163"/>
          </a:xfrm>
          <a:prstGeom prst="rect">
            <a:avLst/>
          </a:prstGeom>
          <a:solidFill>
            <a:srgbClr val="545454">
              <a:alpha val="4706"/>
            </a:srgbClr>
          </a:solidFill>
        </p:spPr>
      </p:sp>
      <p:sp>
        <p:nvSpPr>
          <p:cNvPr name="AutoShape 3" id="3"/>
          <p:cNvSpPr/>
          <p:nvPr/>
        </p:nvSpPr>
        <p:spPr>
          <a:xfrm rot="-8231889">
            <a:off x="-10109114" y="6176620"/>
            <a:ext cx="16230600" cy="10441156"/>
          </a:xfrm>
          <a:prstGeom prst="rect">
            <a:avLst/>
          </a:prstGeom>
          <a:solidFill>
            <a:srgbClr val="213559"/>
          </a:solidFill>
        </p:spPr>
      </p:sp>
      <p:sp>
        <p:nvSpPr>
          <p:cNvPr name="AutoShape 4" id="4"/>
          <p:cNvSpPr/>
          <p:nvPr/>
        </p:nvSpPr>
        <p:spPr>
          <a:xfrm rot="-8231889">
            <a:off x="-10507643" y="6538090"/>
            <a:ext cx="16230600" cy="10441156"/>
          </a:xfrm>
          <a:prstGeom prst="rect">
            <a:avLst/>
          </a:prstGeom>
          <a:solidFill>
            <a:srgbClr val="263F6B"/>
          </a:solidFill>
        </p:spPr>
      </p:sp>
      <p:grpSp>
        <p:nvGrpSpPr>
          <p:cNvPr name="Group 5" id="5"/>
          <p:cNvGrpSpPr/>
          <p:nvPr/>
        </p:nvGrpSpPr>
        <p:grpSpPr>
          <a:xfrm rot="0">
            <a:off x="728731" y="1481001"/>
            <a:ext cx="8018551" cy="8061617"/>
            <a:chOff x="0" y="0"/>
            <a:chExt cx="10691401" cy="10748822"/>
          </a:xfrm>
        </p:grpSpPr>
        <p:pic>
          <p:nvPicPr>
            <p:cNvPr name="Picture 6" id="6"/>
            <p:cNvPicPr>
              <a:picLocks noChangeAspect="true"/>
            </p:cNvPicPr>
            <p:nvPr/>
          </p:nvPicPr>
          <p:blipFill>
            <a:blip r:embed="rId2"/>
            <a:srcRect l="0" t="25159" r="0" b="25159"/>
            <a:stretch>
              <a:fillRect/>
            </a:stretch>
          </p:blipFill>
          <p:spPr>
            <a:xfrm flipH="false" flipV="false">
              <a:off x="0" y="0"/>
              <a:ext cx="5282200" cy="3498274"/>
            </a:xfrm>
            <a:prstGeom prst="rect">
              <a:avLst/>
            </a:prstGeom>
          </p:spPr>
        </p:pic>
        <p:pic>
          <p:nvPicPr>
            <p:cNvPr name="Picture 7" id="7"/>
            <p:cNvPicPr>
              <a:picLocks noChangeAspect="true"/>
            </p:cNvPicPr>
            <p:nvPr/>
          </p:nvPicPr>
          <p:blipFill>
            <a:blip r:embed="rId3"/>
            <a:srcRect l="0" t="25159" r="0" b="25159"/>
            <a:stretch>
              <a:fillRect/>
            </a:stretch>
          </p:blipFill>
          <p:spPr>
            <a:xfrm flipH="false" flipV="false">
              <a:off x="5409200" y="0"/>
              <a:ext cx="5282200" cy="3498274"/>
            </a:xfrm>
            <a:prstGeom prst="rect">
              <a:avLst/>
            </a:prstGeom>
          </p:spPr>
        </p:pic>
        <p:pic>
          <p:nvPicPr>
            <p:cNvPr name="Picture 8" id="8"/>
            <p:cNvPicPr>
              <a:picLocks noChangeAspect="true"/>
            </p:cNvPicPr>
            <p:nvPr/>
          </p:nvPicPr>
          <p:blipFill>
            <a:blip r:embed="rId4"/>
            <a:srcRect l="0" t="25159" r="0" b="25159"/>
            <a:stretch>
              <a:fillRect/>
            </a:stretch>
          </p:blipFill>
          <p:spPr>
            <a:xfrm flipH="false" flipV="false">
              <a:off x="0" y="3625274"/>
              <a:ext cx="5282200" cy="3498274"/>
            </a:xfrm>
            <a:prstGeom prst="rect">
              <a:avLst/>
            </a:prstGeom>
          </p:spPr>
        </p:pic>
        <p:pic>
          <p:nvPicPr>
            <p:cNvPr name="Picture 9" id="9"/>
            <p:cNvPicPr>
              <a:picLocks noChangeAspect="true"/>
            </p:cNvPicPr>
            <p:nvPr/>
          </p:nvPicPr>
          <p:blipFill>
            <a:blip r:embed="rId5"/>
            <a:srcRect l="0" t="25159" r="0" b="25159"/>
            <a:stretch>
              <a:fillRect/>
            </a:stretch>
          </p:blipFill>
          <p:spPr>
            <a:xfrm flipH="false" flipV="false">
              <a:off x="5409200" y="3625274"/>
              <a:ext cx="5282200" cy="3498274"/>
            </a:xfrm>
            <a:prstGeom prst="rect">
              <a:avLst/>
            </a:prstGeom>
          </p:spPr>
        </p:pic>
        <p:pic>
          <p:nvPicPr>
            <p:cNvPr name="Picture 10" id="10"/>
            <p:cNvPicPr>
              <a:picLocks noChangeAspect="true"/>
            </p:cNvPicPr>
            <p:nvPr/>
          </p:nvPicPr>
          <p:blipFill>
            <a:blip r:embed="rId6"/>
            <a:srcRect l="0" t="15909" r="0" b="34408"/>
            <a:stretch>
              <a:fillRect/>
            </a:stretch>
          </p:blipFill>
          <p:spPr>
            <a:xfrm flipH="false" flipV="false">
              <a:off x="0" y="7250548"/>
              <a:ext cx="5282200" cy="3498274"/>
            </a:xfrm>
            <a:prstGeom prst="rect">
              <a:avLst/>
            </a:prstGeom>
          </p:spPr>
        </p:pic>
        <p:pic>
          <p:nvPicPr>
            <p:cNvPr name="Picture 11" id="11"/>
            <p:cNvPicPr>
              <a:picLocks noChangeAspect="true"/>
            </p:cNvPicPr>
            <p:nvPr/>
          </p:nvPicPr>
          <p:blipFill>
            <a:blip r:embed="rId7"/>
            <a:srcRect l="0" t="25159" r="0" b="25159"/>
            <a:stretch>
              <a:fillRect/>
            </a:stretch>
          </p:blipFill>
          <p:spPr>
            <a:xfrm flipH="false" flipV="false">
              <a:off x="5409200" y="7250548"/>
              <a:ext cx="5282200" cy="3498274"/>
            </a:xfrm>
            <a:prstGeom prst="rect">
              <a:avLst/>
            </a:prstGeom>
          </p:spPr>
        </p:pic>
      </p:grpSp>
      <p:sp>
        <p:nvSpPr>
          <p:cNvPr name="Freeform 12" id="12"/>
          <p:cNvSpPr/>
          <p:nvPr/>
        </p:nvSpPr>
        <p:spPr>
          <a:xfrm flipH="false" flipV="false" rot="0">
            <a:off x="17452893" y="7316416"/>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527742" y="193227"/>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407662">
            <a:off x="12450254" y="1742894"/>
            <a:ext cx="4644379" cy="3136891"/>
          </a:xfrm>
          <a:custGeom>
            <a:avLst/>
            <a:gdLst/>
            <a:ahLst/>
            <a:cxnLst/>
            <a:rect r="r" b="b" t="t" l="l"/>
            <a:pathLst>
              <a:path h="3136891" w="4644379">
                <a:moveTo>
                  <a:pt x="0" y="0"/>
                </a:moveTo>
                <a:lnTo>
                  <a:pt x="4644379" y="0"/>
                </a:lnTo>
                <a:lnTo>
                  <a:pt x="4644379" y="3136891"/>
                </a:lnTo>
                <a:lnTo>
                  <a:pt x="0" y="3136891"/>
                </a:lnTo>
                <a:lnTo>
                  <a:pt x="0" y="0"/>
                </a:lnTo>
                <a:close/>
              </a:path>
            </a:pathLst>
          </a:custGeom>
          <a:blipFill>
            <a:blip r:embed="rId10"/>
            <a:stretch>
              <a:fillRect l="0" t="0" r="0" b="0"/>
            </a:stretch>
          </a:blipFill>
        </p:spPr>
      </p:sp>
      <p:sp>
        <p:nvSpPr>
          <p:cNvPr name="Freeform 15" id="15"/>
          <p:cNvSpPr/>
          <p:nvPr/>
        </p:nvSpPr>
        <p:spPr>
          <a:xfrm flipH="false" flipV="false" rot="0">
            <a:off x="10311137" y="4424459"/>
            <a:ext cx="3939738" cy="4833841"/>
          </a:xfrm>
          <a:custGeom>
            <a:avLst/>
            <a:gdLst/>
            <a:ahLst/>
            <a:cxnLst/>
            <a:rect r="r" b="b" t="t" l="l"/>
            <a:pathLst>
              <a:path h="4833841" w="3939738">
                <a:moveTo>
                  <a:pt x="0" y="0"/>
                </a:moveTo>
                <a:lnTo>
                  <a:pt x="3939737" y="0"/>
                </a:lnTo>
                <a:lnTo>
                  <a:pt x="3939737" y="4833841"/>
                </a:lnTo>
                <a:lnTo>
                  <a:pt x="0" y="4833841"/>
                </a:lnTo>
                <a:lnTo>
                  <a:pt x="0" y="0"/>
                </a:lnTo>
                <a:close/>
              </a:path>
            </a:pathLst>
          </a:custGeom>
          <a:blipFill>
            <a:blip r:embed="rId11"/>
            <a:stretch>
              <a:fillRect l="0" t="-8608" r="0" b="0"/>
            </a:stretch>
          </a:blipFill>
        </p:spPr>
      </p:sp>
      <p:sp>
        <p:nvSpPr>
          <p:cNvPr name="TextBox 16" id="16"/>
          <p:cNvSpPr txBox="true"/>
          <p:nvPr/>
        </p:nvSpPr>
        <p:spPr>
          <a:xfrm rot="0">
            <a:off x="1429124" y="345627"/>
            <a:ext cx="5008349" cy="978088"/>
          </a:xfrm>
          <a:prstGeom prst="rect">
            <a:avLst/>
          </a:prstGeom>
        </p:spPr>
        <p:txBody>
          <a:bodyPr anchor="t" rtlCol="false" tIns="0" lIns="0" bIns="0" rIns="0">
            <a:spAutoFit/>
          </a:bodyPr>
          <a:lstStyle/>
          <a:p>
            <a:pPr>
              <a:lnSpc>
                <a:spcPts val="7314"/>
              </a:lnSpc>
            </a:pPr>
            <a:r>
              <a:rPr lang="en-US" sz="7464" spc="-440">
                <a:solidFill>
                  <a:srgbClr val="263F6B"/>
                </a:solidFill>
                <a:latin typeface="Montserrat 1 Ultra-Bold Italics"/>
              </a:rPr>
              <a:t>PRODUCT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918823"/>
            <a:ext cx="16765182" cy="7581215"/>
          </a:xfrm>
          <a:custGeom>
            <a:avLst/>
            <a:gdLst/>
            <a:ahLst/>
            <a:cxnLst/>
            <a:rect r="r" b="b" t="t" l="l"/>
            <a:pathLst>
              <a:path h="7581215" w="16765182">
                <a:moveTo>
                  <a:pt x="0" y="0"/>
                </a:moveTo>
                <a:lnTo>
                  <a:pt x="16765182" y="0"/>
                </a:lnTo>
                <a:lnTo>
                  <a:pt x="16765182" y="7581215"/>
                </a:lnTo>
                <a:lnTo>
                  <a:pt x="0" y="7581215"/>
                </a:lnTo>
                <a:lnTo>
                  <a:pt x="0" y="0"/>
                </a:lnTo>
                <a:close/>
              </a:path>
            </a:pathLst>
          </a:custGeom>
          <a:blipFill>
            <a:blip r:embed="rId2"/>
            <a:stretch>
              <a:fillRect l="0" t="-641" r="0" b="-2342"/>
            </a:stretch>
          </a:blipFill>
        </p:spPr>
      </p:sp>
      <p:sp>
        <p:nvSpPr>
          <p:cNvPr name="TextBox 3" id="3"/>
          <p:cNvSpPr txBox="true"/>
          <p:nvPr/>
        </p:nvSpPr>
        <p:spPr>
          <a:xfrm rot="0">
            <a:off x="1028700" y="927495"/>
            <a:ext cx="7713061" cy="908294"/>
          </a:xfrm>
          <a:prstGeom prst="rect">
            <a:avLst/>
          </a:prstGeom>
        </p:spPr>
        <p:txBody>
          <a:bodyPr anchor="t" rtlCol="false" tIns="0" lIns="0" bIns="0" rIns="0">
            <a:spAutoFit/>
          </a:bodyPr>
          <a:lstStyle/>
          <a:p>
            <a:pPr>
              <a:lnSpc>
                <a:spcPts val="6801"/>
              </a:lnSpc>
            </a:pPr>
            <a:r>
              <a:rPr lang="en-US" sz="6940" spc="-409">
                <a:solidFill>
                  <a:srgbClr val="263F6B"/>
                </a:solidFill>
                <a:latin typeface="Montserrat 1 Ultra-Bold Italics"/>
              </a:rPr>
              <a:t>OUR SUPPLIER</a:t>
            </a:r>
          </a:p>
        </p:txBody>
      </p:sp>
      <p:sp>
        <p:nvSpPr>
          <p:cNvPr name="AutoShape 4" id="4"/>
          <p:cNvSpPr/>
          <p:nvPr/>
        </p:nvSpPr>
        <p:spPr>
          <a:xfrm rot="0">
            <a:off x="1028700" y="9779379"/>
            <a:ext cx="16230600" cy="1351653"/>
          </a:xfrm>
          <a:prstGeom prst="rect">
            <a:avLst/>
          </a:prstGeom>
          <a:solidFill>
            <a:srgbClr val="213559"/>
          </a:solidFill>
        </p:spPr>
      </p:sp>
      <p:sp>
        <p:nvSpPr>
          <p:cNvPr name="AutoShape 5" id="5"/>
          <p:cNvSpPr/>
          <p:nvPr/>
        </p:nvSpPr>
        <p:spPr>
          <a:xfrm rot="0">
            <a:off x="1028700" y="-843258"/>
            <a:ext cx="16230600" cy="1351653"/>
          </a:xfrm>
          <a:prstGeom prst="rect">
            <a:avLst/>
          </a:prstGeom>
          <a:solidFill>
            <a:srgbClr val="213559"/>
          </a:solidFill>
        </p:spPr>
      </p:sp>
      <p:sp>
        <p:nvSpPr>
          <p:cNvPr name="AutoShape 6" id="6"/>
          <p:cNvSpPr/>
          <p:nvPr/>
        </p:nvSpPr>
        <p:spPr>
          <a:xfrm rot="-1753206">
            <a:off x="-1113304" y="4354356"/>
            <a:ext cx="25783492" cy="9586163"/>
          </a:xfrm>
          <a:prstGeom prst="rect">
            <a:avLst/>
          </a:prstGeom>
          <a:solidFill>
            <a:srgbClr val="545454">
              <a:alpha val="4706"/>
            </a:srgbClr>
          </a:solid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0">
            <a:off x="1028700" y="9779379"/>
            <a:ext cx="16230600" cy="1351653"/>
          </a:xfrm>
          <a:prstGeom prst="rect">
            <a:avLst/>
          </a:prstGeom>
          <a:solidFill>
            <a:srgbClr val="213559"/>
          </a:solidFill>
        </p:spPr>
      </p:sp>
      <p:sp>
        <p:nvSpPr>
          <p:cNvPr name="AutoShape 3" id="3"/>
          <p:cNvSpPr/>
          <p:nvPr/>
        </p:nvSpPr>
        <p:spPr>
          <a:xfrm rot="0">
            <a:off x="1028700" y="-843258"/>
            <a:ext cx="16230600" cy="1351653"/>
          </a:xfrm>
          <a:prstGeom prst="rect">
            <a:avLst/>
          </a:prstGeom>
          <a:solidFill>
            <a:srgbClr val="213559"/>
          </a:solidFill>
        </p:spPr>
      </p:sp>
      <p:sp>
        <p:nvSpPr>
          <p:cNvPr name="AutoShape 4" id="4"/>
          <p:cNvSpPr/>
          <p:nvPr/>
        </p:nvSpPr>
        <p:spPr>
          <a:xfrm rot="-1753206">
            <a:off x="-718000" y="4840139"/>
            <a:ext cx="25783492" cy="9586163"/>
          </a:xfrm>
          <a:prstGeom prst="rect">
            <a:avLst/>
          </a:prstGeom>
          <a:solidFill>
            <a:srgbClr val="545454">
              <a:alpha val="4706"/>
            </a:srgbClr>
          </a:solidFill>
        </p:spPr>
      </p:sp>
      <p:sp>
        <p:nvSpPr>
          <p:cNvPr name="Freeform 5" id="5"/>
          <p:cNvSpPr/>
          <p:nvPr/>
        </p:nvSpPr>
        <p:spPr>
          <a:xfrm flipH="false" flipV="false" rot="0">
            <a:off x="1028700" y="1773562"/>
            <a:ext cx="16056633" cy="8168020"/>
          </a:xfrm>
          <a:custGeom>
            <a:avLst/>
            <a:gdLst/>
            <a:ahLst/>
            <a:cxnLst/>
            <a:rect r="r" b="b" t="t" l="l"/>
            <a:pathLst>
              <a:path h="8168020" w="16056633">
                <a:moveTo>
                  <a:pt x="0" y="0"/>
                </a:moveTo>
                <a:lnTo>
                  <a:pt x="16056633" y="0"/>
                </a:lnTo>
                <a:lnTo>
                  <a:pt x="16056633" y="8168020"/>
                </a:lnTo>
                <a:lnTo>
                  <a:pt x="0" y="8168020"/>
                </a:lnTo>
                <a:lnTo>
                  <a:pt x="0" y="0"/>
                </a:lnTo>
                <a:close/>
              </a:path>
            </a:pathLst>
          </a:custGeom>
          <a:blipFill>
            <a:blip r:embed="rId2"/>
            <a:stretch>
              <a:fillRect l="0" t="0" r="0" b="0"/>
            </a:stretch>
          </a:blipFill>
        </p:spPr>
      </p:sp>
      <p:sp>
        <p:nvSpPr>
          <p:cNvPr name="Freeform 6" id="6"/>
          <p:cNvSpPr/>
          <p:nvPr/>
        </p:nvSpPr>
        <p:spPr>
          <a:xfrm flipH="false" flipV="false" rot="0">
            <a:off x="15037845" y="6304964"/>
            <a:ext cx="2986527" cy="3982036"/>
          </a:xfrm>
          <a:custGeom>
            <a:avLst/>
            <a:gdLst/>
            <a:ahLst/>
            <a:cxnLst/>
            <a:rect r="r" b="b" t="t" l="l"/>
            <a:pathLst>
              <a:path h="3982036" w="2986527">
                <a:moveTo>
                  <a:pt x="0" y="0"/>
                </a:moveTo>
                <a:lnTo>
                  <a:pt x="2986527" y="0"/>
                </a:lnTo>
                <a:lnTo>
                  <a:pt x="2986527" y="3982036"/>
                </a:lnTo>
                <a:lnTo>
                  <a:pt x="0" y="3982036"/>
                </a:lnTo>
                <a:lnTo>
                  <a:pt x="0" y="0"/>
                </a:lnTo>
                <a:close/>
              </a:path>
            </a:pathLst>
          </a:custGeom>
          <a:blipFill>
            <a:blip r:embed="rId3"/>
            <a:stretch>
              <a:fillRect l="0" t="0" r="0" b="0"/>
            </a:stretch>
          </a:blipFill>
        </p:spPr>
      </p:sp>
      <p:sp>
        <p:nvSpPr>
          <p:cNvPr name="Freeform 7" id="7"/>
          <p:cNvSpPr/>
          <p:nvPr/>
        </p:nvSpPr>
        <p:spPr>
          <a:xfrm flipH="false" flipV="false" rot="0">
            <a:off x="15647193" y="632092"/>
            <a:ext cx="2377180" cy="2060947"/>
          </a:xfrm>
          <a:custGeom>
            <a:avLst/>
            <a:gdLst/>
            <a:ahLst/>
            <a:cxnLst/>
            <a:rect r="r" b="b" t="t" l="l"/>
            <a:pathLst>
              <a:path h="2060947" w="2377180">
                <a:moveTo>
                  <a:pt x="0" y="0"/>
                </a:moveTo>
                <a:lnTo>
                  <a:pt x="2377179" y="0"/>
                </a:lnTo>
                <a:lnTo>
                  <a:pt x="2377179" y="2060947"/>
                </a:lnTo>
                <a:lnTo>
                  <a:pt x="0" y="2060947"/>
                </a:lnTo>
                <a:lnTo>
                  <a:pt x="0" y="0"/>
                </a:lnTo>
                <a:close/>
              </a:path>
            </a:pathLst>
          </a:custGeom>
          <a:blipFill>
            <a:blip r:embed="rId4"/>
            <a:stretch>
              <a:fillRect l="-9965" t="-51201" r="-15240" b="-41244"/>
            </a:stretch>
          </a:blipFill>
        </p:spPr>
      </p:sp>
      <p:sp>
        <p:nvSpPr>
          <p:cNvPr name="Freeform 8" id="8"/>
          <p:cNvSpPr/>
          <p:nvPr/>
        </p:nvSpPr>
        <p:spPr>
          <a:xfrm flipH="false" flipV="false" rot="-1264231">
            <a:off x="15331624" y="3695254"/>
            <a:ext cx="3008316" cy="1677633"/>
          </a:xfrm>
          <a:custGeom>
            <a:avLst/>
            <a:gdLst/>
            <a:ahLst/>
            <a:cxnLst/>
            <a:rect r="r" b="b" t="t" l="l"/>
            <a:pathLst>
              <a:path h="1677633" w="3008316">
                <a:moveTo>
                  <a:pt x="0" y="0"/>
                </a:moveTo>
                <a:lnTo>
                  <a:pt x="3008317" y="0"/>
                </a:lnTo>
                <a:lnTo>
                  <a:pt x="3008317" y="1677632"/>
                </a:lnTo>
                <a:lnTo>
                  <a:pt x="0" y="1677632"/>
                </a:lnTo>
                <a:lnTo>
                  <a:pt x="0" y="0"/>
                </a:lnTo>
                <a:close/>
              </a:path>
            </a:pathLst>
          </a:custGeom>
          <a:blipFill>
            <a:blip r:embed="rId5"/>
            <a:stretch>
              <a:fillRect l="-29738" t="-119056" r="-17981" b="-133927"/>
            </a:stretch>
          </a:blipFill>
        </p:spPr>
      </p:sp>
      <p:sp>
        <p:nvSpPr>
          <p:cNvPr name="TextBox 9" id="9"/>
          <p:cNvSpPr txBox="true"/>
          <p:nvPr/>
        </p:nvSpPr>
        <p:spPr>
          <a:xfrm rot="0">
            <a:off x="1028700" y="927495"/>
            <a:ext cx="7713061" cy="1765544"/>
          </a:xfrm>
          <a:prstGeom prst="rect">
            <a:avLst/>
          </a:prstGeom>
        </p:spPr>
        <p:txBody>
          <a:bodyPr anchor="t" rtlCol="false" tIns="0" lIns="0" bIns="0" rIns="0">
            <a:spAutoFit/>
          </a:bodyPr>
          <a:lstStyle/>
          <a:p>
            <a:pPr>
              <a:lnSpc>
                <a:spcPts val="6801"/>
              </a:lnSpc>
            </a:pPr>
            <a:r>
              <a:rPr lang="en-US" sz="6940" spc="-409">
                <a:solidFill>
                  <a:srgbClr val="263F6B"/>
                </a:solidFill>
                <a:latin typeface="Montserrat 1 Ultra-Bold Italics"/>
              </a:rPr>
              <a:t>OUR MACHINE</a:t>
            </a:r>
          </a:p>
          <a:p>
            <a:pPr>
              <a:lnSpc>
                <a:spcPts val="6801"/>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0">
            <a:off x="1028700" y="9779379"/>
            <a:ext cx="16230600" cy="1351653"/>
          </a:xfrm>
          <a:prstGeom prst="rect">
            <a:avLst/>
          </a:prstGeom>
          <a:solidFill>
            <a:srgbClr val="213559"/>
          </a:solidFill>
        </p:spPr>
      </p:sp>
      <p:sp>
        <p:nvSpPr>
          <p:cNvPr name="AutoShape 3" id="3"/>
          <p:cNvSpPr/>
          <p:nvPr/>
        </p:nvSpPr>
        <p:spPr>
          <a:xfrm rot="0">
            <a:off x="1028700" y="-843258"/>
            <a:ext cx="16230600" cy="1351653"/>
          </a:xfrm>
          <a:prstGeom prst="rect">
            <a:avLst/>
          </a:prstGeom>
          <a:solidFill>
            <a:srgbClr val="213559"/>
          </a:solidFill>
        </p:spPr>
      </p:sp>
      <p:sp>
        <p:nvSpPr>
          <p:cNvPr name="Freeform 4" id="4"/>
          <p:cNvSpPr/>
          <p:nvPr/>
        </p:nvSpPr>
        <p:spPr>
          <a:xfrm flipH="false" flipV="false" rot="0">
            <a:off x="443564" y="1310204"/>
            <a:ext cx="13741731" cy="5162965"/>
          </a:xfrm>
          <a:custGeom>
            <a:avLst/>
            <a:gdLst/>
            <a:ahLst/>
            <a:cxnLst/>
            <a:rect r="r" b="b" t="t" l="l"/>
            <a:pathLst>
              <a:path h="5162965" w="13741731">
                <a:moveTo>
                  <a:pt x="0" y="0"/>
                </a:moveTo>
                <a:lnTo>
                  <a:pt x="13741730" y="0"/>
                </a:lnTo>
                <a:lnTo>
                  <a:pt x="13741730" y="5162966"/>
                </a:lnTo>
                <a:lnTo>
                  <a:pt x="0" y="5162966"/>
                </a:lnTo>
                <a:lnTo>
                  <a:pt x="0" y="0"/>
                </a:lnTo>
                <a:close/>
              </a:path>
            </a:pathLst>
          </a:custGeom>
          <a:blipFill>
            <a:blip r:embed="rId2"/>
            <a:stretch>
              <a:fillRect l="-306" t="0" r="-306" b="-5462"/>
            </a:stretch>
          </a:blipFill>
        </p:spPr>
      </p:sp>
      <p:sp>
        <p:nvSpPr>
          <p:cNvPr name="AutoShape 5" id="5"/>
          <p:cNvSpPr/>
          <p:nvPr/>
        </p:nvSpPr>
        <p:spPr>
          <a:xfrm rot="-1753206">
            <a:off x="-741311" y="4840139"/>
            <a:ext cx="25783492" cy="9586163"/>
          </a:xfrm>
          <a:prstGeom prst="rect">
            <a:avLst/>
          </a:prstGeom>
          <a:solidFill>
            <a:srgbClr val="545454">
              <a:alpha val="4706"/>
            </a:srgbClr>
          </a:solidFill>
        </p:spPr>
      </p:sp>
      <p:sp>
        <p:nvSpPr>
          <p:cNvPr name="Freeform 6" id="6"/>
          <p:cNvSpPr/>
          <p:nvPr/>
        </p:nvSpPr>
        <p:spPr>
          <a:xfrm flipH="false" flipV="false" rot="0">
            <a:off x="12664785" y="6631782"/>
            <a:ext cx="4383742" cy="2912785"/>
          </a:xfrm>
          <a:custGeom>
            <a:avLst/>
            <a:gdLst/>
            <a:ahLst/>
            <a:cxnLst/>
            <a:rect r="r" b="b" t="t" l="l"/>
            <a:pathLst>
              <a:path h="2912785" w="4383742">
                <a:moveTo>
                  <a:pt x="0" y="0"/>
                </a:moveTo>
                <a:lnTo>
                  <a:pt x="4383743" y="0"/>
                </a:lnTo>
                <a:lnTo>
                  <a:pt x="4383743" y="2912785"/>
                </a:lnTo>
                <a:lnTo>
                  <a:pt x="0" y="2912785"/>
                </a:lnTo>
                <a:lnTo>
                  <a:pt x="0" y="0"/>
                </a:lnTo>
                <a:close/>
              </a:path>
            </a:pathLst>
          </a:custGeom>
          <a:blipFill>
            <a:blip r:embed="rId3"/>
            <a:stretch>
              <a:fillRect l="0" t="0" r="0" b="0"/>
            </a:stretch>
          </a:blipFill>
        </p:spPr>
      </p:sp>
      <p:sp>
        <p:nvSpPr>
          <p:cNvPr name="Freeform 7" id="7"/>
          <p:cNvSpPr/>
          <p:nvPr/>
        </p:nvSpPr>
        <p:spPr>
          <a:xfrm flipH="false" flipV="false" rot="0">
            <a:off x="13932866" y="3129738"/>
            <a:ext cx="3793320" cy="4199747"/>
          </a:xfrm>
          <a:custGeom>
            <a:avLst/>
            <a:gdLst/>
            <a:ahLst/>
            <a:cxnLst/>
            <a:rect r="r" b="b" t="t" l="l"/>
            <a:pathLst>
              <a:path h="4199747" w="3793320">
                <a:moveTo>
                  <a:pt x="0" y="0"/>
                </a:moveTo>
                <a:lnTo>
                  <a:pt x="3793320" y="0"/>
                </a:lnTo>
                <a:lnTo>
                  <a:pt x="3793320" y="4199748"/>
                </a:lnTo>
                <a:lnTo>
                  <a:pt x="0" y="4199748"/>
                </a:lnTo>
                <a:lnTo>
                  <a:pt x="0" y="0"/>
                </a:lnTo>
                <a:close/>
              </a:path>
            </a:pathLst>
          </a:custGeom>
          <a:blipFill>
            <a:blip r:embed="rId4"/>
            <a:stretch>
              <a:fillRect l="0" t="0" r="0" b="0"/>
            </a:stretch>
          </a:blipFill>
        </p:spPr>
      </p:sp>
      <p:sp>
        <p:nvSpPr>
          <p:cNvPr name="Freeform 8" id="8"/>
          <p:cNvSpPr/>
          <p:nvPr/>
        </p:nvSpPr>
        <p:spPr>
          <a:xfrm flipH="false" flipV="false" rot="0">
            <a:off x="571641" y="6743351"/>
            <a:ext cx="1880593" cy="3437557"/>
          </a:xfrm>
          <a:custGeom>
            <a:avLst/>
            <a:gdLst/>
            <a:ahLst/>
            <a:cxnLst/>
            <a:rect r="r" b="b" t="t" l="l"/>
            <a:pathLst>
              <a:path h="3437557" w="1880593">
                <a:moveTo>
                  <a:pt x="0" y="0"/>
                </a:moveTo>
                <a:lnTo>
                  <a:pt x="1880593" y="0"/>
                </a:lnTo>
                <a:lnTo>
                  <a:pt x="1880593" y="3437557"/>
                </a:lnTo>
                <a:lnTo>
                  <a:pt x="0" y="3437557"/>
                </a:lnTo>
                <a:lnTo>
                  <a:pt x="0" y="0"/>
                </a:lnTo>
                <a:close/>
              </a:path>
            </a:pathLst>
          </a:custGeom>
          <a:blipFill>
            <a:blip r:embed="rId5"/>
            <a:stretch>
              <a:fillRect l="0" t="-3503" r="0" b="-3503"/>
            </a:stretch>
          </a:blipFill>
        </p:spPr>
      </p:sp>
      <p:sp>
        <p:nvSpPr>
          <p:cNvPr name="Freeform 9" id="9"/>
          <p:cNvSpPr/>
          <p:nvPr/>
        </p:nvSpPr>
        <p:spPr>
          <a:xfrm flipH="false" flipV="false" rot="0">
            <a:off x="2452234" y="6473170"/>
            <a:ext cx="2986527" cy="3982036"/>
          </a:xfrm>
          <a:custGeom>
            <a:avLst/>
            <a:gdLst/>
            <a:ahLst/>
            <a:cxnLst/>
            <a:rect r="r" b="b" t="t" l="l"/>
            <a:pathLst>
              <a:path h="3982036" w="2986527">
                <a:moveTo>
                  <a:pt x="0" y="0"/>
                </a:moveTo>
                <a:lnTo>
                  <a:pt x="2986526" y="0"/>
                </a:lnTo>
                <a:lnTo>
                  <a:pt x="2986526" y="3982036"/>
                </a:lnTo>
                <a:lnTo>
                  <a:pt x="0" y="3982036"/>
                </a:lnTo>
                <a:lnTo>
                  <a:pt x="0" y="0"/>
                </a:lnTo>
                <a:close/>
              </a:path>
            </a:pathLst>
          </a:custGeom>
          <a:blipFill>
            <a:blip r:embed="rId6"/>
            <a:stretch>
              <a:fillRect l="0" t="0" r="0" b="0"/>
            </a:stretch>
          </a:blipFill>
        </p:spPr>
      </p:sp>
      <p:sp>
        <p:nvSpPr>
          <p:cNvPr name="Freeform 10" id="10"/>
          <p:cNvSpPr/>
          <p:nvPr/>
        </p:nvSpPr>
        <p:spPr>
          <a:xfrm flipH="false" flipV="false" rot="0">
            <a:off x="5147489" y="6743351"/>
            <a:ext cx="2821710" cy="3258620"/>
          </a:xfrm>
          <a:custGeom>
            <a:avLst/>
            <a:gdLst/>
            <a:ahLst/>
            <a:cxnLst/>
            <a:rect r="r" b="b" t="t" l="l"/>
            <a:pathLst>
              <a:path h="3258620" w="2821710">
                <a:moveTo>
                  <a:pt x="0" y="0"/>
                </a:moveTo>
                <a:lnTo>
                  <a:pt x="2821710" y="0"/>
                </a:lnTo>
                <a:lnTo>
                  <a:pt x="2821710" y="3258620"/>
                </a:lnTo>
                <a:lnTo>
                  <a:pt x="0" y="3258620"/>
                </a:lnTo>
                <a:lnTo>
                  <a:pt x="0" y="0"/>
                </a:lnTo>
                <a:close/>
              </a:path>
            </a:pathLst>
          </a:custGeom>
          <a:blipFill>
            <a:blip r:embed="rId7"/>
            <a:stretch>
              <a:fillRect l="0" t="0" r="0" b="0"/>
            </a:stretch>
          </a:blipFill>
        </p:spPr>
      </p:sp>
      <p:sp>
        <p:nvSpPr>
          <p:cNvPr name="Freeform 11" id="11"/>
          <p:cNvSpPr/>
          <p:nvPr/>
        </p:nvSpPr>
        <p:spPr>
          <a:xfrm flipH="false" flipV="false" rot="0">
            <a:off x="7969199" y="7972411"/>
            <a:ext cx="5187863" cy="2029560"/>
          </a:xfrm>
          <a:custGeom>
            <a:avLst/>
            <a:gdLst/>
            <a:ahLst/>
            <a:cxnLst/>
            <a:rect r="r" b="b" t="t" l="l"/>
            <a:pathLst>
              <a:path h="2029560" w="5187863">
                <a:moveTo>
                  <a:pt x="0" y="0"/>
                </a:moveTo>
                <a:lnTo>
                  <a:pt x="5187863" y="0"/>
                </a:lnTo>
                <a:lnTo>
                  <a:pt x="5187863" y="2029560"/>
                </a:lnTo>
                <a:lnTo>
                  <a:pt x="0" y="2029560"/>
                </a:lnTo>
                <a:lnTo>
                  <a:pt x="0" y="0"/>
                </a:lnTo>
                <a:close/>
              </a:path>
            </a:pathLst>
          </a:custGeom>
          <a:blipFill>
            <a:blip r:embed="rId8"/>
            <a:stretch>
              <a:fillRect l="0" t="-12826" r="0" b="0"/>
            </a:stretch>
          </a:blipFill>
        </p:spPr>
      </p:sp>
      <p:sp>
        <p:nvSpPr>
          <p:cNvPr name="TextBox 12" id="12"/>
          <p:cNvSpPr txBox="true"/>
          <p:nvPr/>
        </p:nvSpPr>
        <p:spPr>
          <a:xfrm rot="0">
            <a:off x="841451" y="498870"/>
            <a:ext cx="7713061" cy="1765544"/>
          </a:xfrm>
          <a:prstGeom prst="rect">
            <a:avLst/>
          </a:prstGeom>
        </p:spPr>
        <p:txBody>
          <a:bodyPr anchor="t" rtlCol="false" tIns="0" lIns="0" bIns="0" rIns="0">
            <a:spAutoFit/>
          </a:bodyPr>
          <a:lstStyle/>
          <a:p>
            <a:pPr>
              <a:lnSpc>
                <a:spcPts val="6801"/>
              </a:lnSpc>
            </a:pPr>
            <a:r>
              <a:rPr lang="en-US" sz="6940" spc="-409">
                <a:solidFill>
                  <a:srgbClr val="263F6B"/>
                </a:solidFill>
                <a:latin typeface="Montserrat 1 Ultra-Bold Italics"/>
              </a:rPr>
              <a:t>OUR MACHINE</a:t>
            </a:r>
          </a:p>
          <a:p>
            <a:pPr>
              <a:lnSpc>
                <a:spcPts val="6801"/>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0">
            <a:off x="1028700" y="-843258"/>
            <a:ext cx="16230600" cy="1351653"/>
          </a:xfrm>
          <a:prstGeom prst="rect">
            <a:avLst/>
          </a:prstGeom>
          <a:solidFill>
            <a:srgbClr val="213559"/>
          </a:solidFill>
        </p:spPr>
      </p:sp>
      <p:sp>
        <p:nvSpPr>
          <p:cNvPr name="AutoShape 3" id="3"/>
          <p:cNvSpPr/>
          <p:nvPr/>
        </p:nvSpPr>
        <p:spPr>
          <a:xfrm rot="0">
            <a:off x="1028700" y="9779379"/>
            <a:ext cx="16230600" cy="1351653"/>
          </a:xfrm>
          <a:prstGeom prst="rect">
            <a:avLst/>
          </a:prstGeom>
          <a:solidFill>
            <a:srgbClr val="213559"/>
          </a:solidFill>
        </p:spPr>
      </p:sp>
      <p:sp>
        <p:nvSpPr>
          <p:cNvPr name="AutoShape 4" id="4"/>
          <p:cNvSpPr/>
          <p:nvPr/>
        </p:nvSpPr>
        <p:spPr>
          <a:xfrm rot="-1753206">
            <a:off x="-643768" y="4840139"/>
            <a:ext cx="25783492" cy="9586163"/>
          </a:xfrm>
          <a:prstGeom prst="rect">
            <a:avLst/>
          </a:prstGeom>
          <a:solidFill>
            <a:srgbClr val="545454">
              <a:alpha val="4706"/>
            </a:srgbClr>
          </a:solidFill>
        </p:spPr>
      </p:sp>
      <p:sp>
        <p:nvSpPr>
          <p:cNvPr name="Freeform 5" id="5"/>
          <p:cNvSpPr/>
          <p:nvPr/>
        </p:nvSpPr>
        <p:spPr>
          <a:xfrm flipH="false" flipV="false" rot="0">
            <a:off x="5225193" y="5484537"/>
            <a:ext cx="4598107" cy="2029560"/>
          </a:xfrm>
          <a:custGeom>
            <a:avLst/>
            <a:gdLst/>
            <a:ahLst/>
            <a:cxnLst/>
            <a:rect r="r" b="b" t="t" l="l"/>
            <a:pathLst>
              <a:path h="2029560" w="4598107">
                <a:moveTo>
                  <a:pt x="0" y="0"/>
                </a:moveTo>
                <a:lnTo>
                  <a:pt x="4598107" y="0"/>
                </a:lnTo>
                <a:lnTo>
                  <a:pt x="4598107" y="2029560"/>
                </a:lnTo>
                <a:lnTo>
                  <a:pt x="0" y="2029560"/>
                </a:lnTo>
                <a:lnTo>
                  <a:pt x="0" y="0"/>
                </a:lnTo>
                <a:close/>
              </a:path>
            </a:pathLst>
          </a:custGeom>
          <a:blipFill>
            <a:blip r:embed="rId2"/>
            <a:stretch>
              <a:fillRect l="0" t="0" r="0" b="0"/>
            </a:stretch>
          </a:blipFill>
        </p:spPr>
      </p:sp>
      <p:sp>
        <p:nvSpPr>
          <p:cNvPr name="Freeform 6" id="6"/>
          <p:cNvSpPr/>
          <p:nvPr/>
        </p:nvSpPr>
        <p:spPr>
          <a:xfrm flipH="false" flipV="false" rot="0">
            <a:off x="4405772" y="1028700"/>
            <a:ext cx="3793320" cy="4199747"/>
          </a:xfrm>
          <a:custGeom>
            <a:avLst/>
            <a:gdLst/>
            <a:ahLst/>
            <a:cxnLst/>
            <a:rect r="r" b="b" t="t" l="l"/>
            <a:pathLst>
              <a:path h="4199747" w="3793320">
                <a:moveTo>
                  <a:pt x="0" y="0"/>
                </a:moveTo>
                <a:lnTo>
                  <a:pt x="3793320" y="0"/>
                </a:lnTo>
                <a:lnTo>
                  <a:pt x="3793320" y="4199747"/>
                </a:lnTo>
                <a:lnTo>
                  <a:pt x="0" y="4199747"/>
                </a:lnTo>
                <a:lnTo>
                  <a:pt x="0" y="0"/>
                </a:lnTo>
                <a:close/>
              </a:path>
            </a:pathLst>
          </a:custGeom>
          <a:blipFill>
            <a:blip r:embed="rId3"/>
            <a:stretch>
              <a:fillRect l="0" t="0" r="0" b="0"/>
            </a:stretch>
          </a:blipFill>
        </p:spPr>
      </p:sp>
      <p:sp>
        <p:nvSpPr>
          <p:cNvPr name="Freeform 7" id="7"/>
          <p:cNvSpPr/>
          <p:nvPr/>
        </p:nvSpPr>
        <p:spPr>
          <a:xfrm flipH="false" flipV="false" rot="0">
            <a:off x="841451" y="1897838"/>
            <a:ext cx="4383742" cy="2912785"/>
          </a:xfrm>
          <a:custGeom>
            <a:avLst/>
            <a:gdLst/>
            <a:ahLst/>
            <a:cxnLst/>
            <a:rect r="r" b="b" t="t" l="l"/>
            <a:pathLst>
              <a:path h="2912785" w="4383742">
                <a:moveTo>
                  <a:pt x="0" y="0"/>
                </a:moveTo>
                <a:lnTo>
                  <a:pt x="4383742" y="0"/>
                </a:lnTo>
                <a:lnTo>
                  <a:pt x="4383742" y="2912785"/>
                </a:lnTo>
                <a:lnTo>
                  <a:pt x="0" y="2912785"/>
                </a:lnTo>
                <a:lnTo>
                  <a:pt x="0" y="0"/>
                </a:lnTo>
                <a:close/>
              </a:path>
            </a:pathLst>
          </a:custGeom>
          <a:blipFill>
            <a:blip r:embed="rId4"/>
            <a:stretch>
              <a:fillRect l="0" t="0" r="0" b="0"/>
            </a:stretch>
          </a:blipFill>
        </p:spPr>
      </p:sp>
      <p:sp>
        <p:nvSpPr>
          <p:cNvPr name="Freeform 8" id="8"/>
          <p:cNvSpPr/>
          <p:nvPr/>
        </p:nvSpPr>
        <p:spPr>
          <a:xfrm flipH="false" flipV="false" rot="0">
            <a:off x="7733145" y="1499264"/>
            <a:ext cx="2821710" cy="3258620"/>
          </a:xfrm>
          <a:custGeom>
            <a:avLst/>
            <a:gdLst/>
            <a:ahLst/>
            <a:cxnLst/>
            <a:rect r="r" b="b" t="t" l="l"/>
            <a:pathLst>
              <a:path h="3258620" w="2821710">
                <a:moveTo>
                  <a:pt x="0" y="0"/>
                </a:moveTo>
                <a:lnTo>
                  <a:pt x="2821710" y="0"/>
                </a:lnTo>
                <a:lnTo>
                  <a:pt x="2821710" y="3258620"/>
                </a:lnTo>
                <a:lnTo>
                  <a:pt x="0" y="3258620"/>
                </a:lnTo>
                <a:lnTo>
                  <a:pt x="0" y="0"/>
                </a:lnTo>
                <a:close/>
              </a:path>
            </a:pathLst>
          </a:custGeom>
          <a:blipFill>
            <a:blip r:embed="rId5"/>
            <a:stretch>
              <a:fillRect l="0" t="0" r="0" b="0"/>
            </a:stretch>
          </a:blipFill>
        </p:spPr>
      </p:sp>
      <p:sp>
        <p:nvSpPr>
          <p:cNvPr name="Freeform 9" id="9"/>
          <p:cNvSpPr/>
          <p:nvPr/>
        </p:nvSpPr>
        <p:spPr>
          <a:xfrm flipH="false" flipV="false" rot="0">
            <a:off x="10765069" y="1299754"/>
            <a:ext cx="1757442" cy="3437557"/>
          </a:xfrm>
          <a:custGeom>
            <a:avLst/>
            <a:gdLst/>
            <a:ahLst/>
            <a:cxnLst/>
            <a:rect r="r" b="b" t="t" l="l"/>
            <a:pathLst>
              <a:path h="3437557" w="1757442">
                <a:moveTo>
                  <a:pt x="0" y="0"/>
                </a:moveTo>
                <a:lnTo>
                  <a:pt x="1757442" y="0"/>
                </a:lnTo>
                <a:lnTo>
                  <a:pt x="1757442" y="3437557"/>
                </a:lnTo>
                <a:lnTo>
                  <a:pt x="0" y="3437557"/>
                </a:lnTo>
                <a:lnTo>
                  <a:pt x="0" y="0"/>
                </a:lnTo>
                <a:close/>
              </a:path>
            </a:pathLst>
          </a:custGeom>
          <a:blipFill>
            <a:blip r:embed="rId6"/>
            <a:stretch>
              <a:fillRect l="0" t="0" r="0" b="0"/>
            </a:stretch>
          </a:blipFill>
        </p:spPr>
      </p:sp>
      <p:sp>
        <p:nvSpPr>
          <p:cNvPr name="Freeform 10" id="10"/>
          <p:cNvSpPr/>
          <p:nvPr/>
        </p:nvSpPr>
        <p:spPr>
          <a:xfrm flipH="false" flipV="false" rot="0">
            <a:off x="524879" y="5484537"/>
            <a:ext cx="4418348" cy="3323536"/>
          </a:xfrm>
          <a:custGeom>
            <a:avLst/>
            <a:gdLst/>
            <a:ahLst/>
            <a:cxnLst/>
            <a:rect r="r" b="b" t="t" l="l"/>
            <a:pathLst>
              <a:path h="3323536" w="4418348">
                <a:moveTo>
                  <a:pt x="0" y="0"/>
                </a:moveTo>
                <a:lnTo>
                  <a:pt x="4418348" y="0"/>
                </a:lnTo>
                <a:lnTo>
                  <a:pt x="4418348" y="3323535"/>
                </a:lnTo>
                <a:lnTo>
                  <a:pt x="0" y="3323535"/>
                </a:lnTo>
                <a:lnTo>
                  <a:pt x="0" y="0"/>
                </a:lnTo>
                <a:close/>
              </a:path>
            </a:pathLst>
          </a:custGeom>
          <a:blipFill>
            <a:blip r:embed="rId7"/>
            <a:stretch>
              <a:fillRect l="0" t="0" r="0" b="0"/>
            </a:stretch>
          </a:blipFill>
        </p:spPr>
      </p:sp>
      <p:sp>
        <p:nvSpPr>
          <p:cNvPr name="Freeform 11" id="11"/>
          <p:cNvSpPr/>
          <p:nvPr/>
        </p:nvSpPr>
        <p:spPr>
          <a:xfrm flipH="false" flipV="false" rot="0">
            <a:off x="9925731" y="5729190"/>
            <a:ext cx="4105176" cy="3078882"/>
          </a:xfrm>
          <a:custGeom>
            <a:avLst/>
            <a:gdLst/>
            <a:ahLst/>
            <a:cxnLst/>
            <a:rect r="r" b="b" t="t" l="l"/>
            <a:pathLst>
              <a:path h="3078882" w="4105176">
                <a:moveTo>
                  <a:pt x="0" y="0"/>
                </a:moveTo>
                <a:lnTo>
                  <a:pt x="4105176" y="0"/>
                </a:lnTo>
                <a:lnTo>
                  <a:pt x="4105176" y="3078882"/>
                </a:lnTo>
                <a:lnTo>
                  <a:pt x="0" y="3078882"/>
                </a:lnTo>
                <a:lnTo>
                  <a:pt x="0" y="0"/>
                </a:lnTo>
                <a:close/>
              </a:path>
            </a:pathLst>
          </a:custGeom>
          <a:blipFill>
            <a:blip r:embed="rId8"/>
            <a:stretch>
              <a:fillRect l="0" t="0" r="0" b="0"/>
            </a:stretch>
          </a:blipFill>
        </p:spPr>
      </p:sp>
      <p:sp>
        <p:nvSpPr>
          <p:cNvPr name="Freeform 12" id="12"/>
          <p:cNvSpPr/>
          <p:nvPr/>
        </p:nvSpPr>
        <p:spPr>
          <a:xfrm flipH="false" flipV="false" rot="0">
            <a:off x="12872922" y="1589985"/>
            <a:ext cx="4955884" cy="3347287"/>
          </a:xfrm>
          <a:custGeom>
            <a:avLst/>
            <a:gdLst/>
            <a:ahLst/>
            <a:cxnLst/>
            <a:rect r="r" b="b" t="t" l="l"/>
            <a:pathLst>
              <a:path h="3347287" w="4955884">
                <a:moveTo>
                  <a:pt x="0" y="0"/>
                </a:moveTo>
                <a:lnTo>
                  <a:pt x="4955883" y="0"/>
                </a:lnTo>
                <a:lnTo>
                  <a:pt x="4955883" y="3347286"/>
                </a:lnTo>
                <a:lnTo>
                  <a:pt x="0" y="3347286"/>
                </a:lnTo>
                <a:lnTo>
                  <a:pt x="0" y="0"/>
                </a:lnTo>
                <a:close/>
              </a:path>
            </a:pathLst>
          </a:custGeom>
          <a:blipFill>
            <a:blip r:embed="rId9"/>
            <a:stretch>
              <a:fillRect l="0" t="0" r="0" b="0"/>
            </a:stretch>
          </a:blipFill>
        </p:spPr>
      </p:sp>
      <p:sp>
        <p:nvSpPr>
          <p:cNvPr name="TextBox 13" id="13"/>
          <p:cNvSpPr txBox="true"/>
          <p:nvPr/>
        </p:nvSpPr>
        <p:spPr>
          <a:xfrm rot="0">
            <a:off x="841451" y="641745"/>
            <a:ext cx="7395939" cy="1696604"/>
          </a:xfrm>
          <a:prstGeom prst="rect">
            <a:avLst/>
          </a:prstGeom>
        </p:spPr>
        <p:txBody>
          <a:bodyPr anchor="t" rtlCol="false" tIns="0" lIns="0" bIns="0" rIns="0">
            <a:spAutoFit/>
          </a:bodyPr>
          <a:lstStyle/>
          <a:p>
            <a:pPr>
              <a:lnSpc>
                <a:spcPts val="6522"/>
              </a:lnSpc>
            </a:pPr>
            <a:r>
              <a:rPr lang="en-US" sz="6655" spc="-392">
                <a:solidFill>
                  <a:srgbClr val="263F6B"/>
                </a:solidFill>
                <a:latin typeface="Montserrat 1 Ultra-Bold Italics"/>
              </a:rPr>
              <a:t>MACHINE SHOP</a:t>
            </a:r>
          </a:p>
          <a:p>
            <a:pPr>
              <a:lnSpc>
                <a:spcPts val="6522"/>
              </a:lnSpc>
            </a:pPr>
          </a:p>
        </p:txBody>
      </p:sp>
      <p:sp>
        <p:nvSpPr>
          <p:cNvPr name="TextBox 14" id="14"/>
          <p:cNvSpPr txBox="true"/>
          <p:nvPr/>
        </p:nvSpPr>
        <p:spPr>
          <a:xfrm rot="0">
            <a:off x="915979" y="4738834"/>
            <a:ext cx="4105176"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CNC Milling</a:t>
            </a:r>
          </a:p>
        </p:txBody>
      </p:sp>
      <p:sp>
        <p:nvSpPr>
          <p:cNvPr name="TextBox 15" id="15"/>
          <p:cNvSpPr txBox="true"/>
          <p:nvPr/>
        </p:nvSpPr>
        <p:spPr>
          <a:xfrm rot="0">
            <a:off x="4707412" y="4718261"/>
            <a:ext cx="2752821"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Wire cut</a:t>
            </a:r>
          </a:p>
        </p:txBody>
      </p:sp>
      <p:sp>
        <p:nvSpPr>
          <p:cNvPr name="TextBox 16" id="16"/>
          <p:cNvSpPr txBox="true"/>
          <p:nvPr/>
        </p:nvSpPr>
        <p:spPr>
          <a:xfrm rot="0">
            <a:off x="7679360" y="4831572"/>
            <a:ext cx="3085709"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Milling Machine</a:t>
            </a:r>
          </a:p>
        </p:txBody>
      </p:sp>
      <p:sp>
        <p:nvSpPr>
          <p:cNvPr name="TextBox 17" id="17"/>
          <p:cNvSpPr txBox="true"/>
          <p:nvPr/>
        </p:nvSpPr>
        <p:spPr>
          <a:xfrm rot="0">
            <a:off x="10765069" y="4791573"/>
            <a:ext cx="210785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Aero Lap</a:t>
            </a:r>
          </a:p>
        </p:txBody>
      </p:sp>
      <p:sp>
        <p:nvSpPr>
          <p:cNvPr name="TextBox 18" id="18"/>
          <p:cNvSpPr txBox="true"/>
          <p:nvPr/>
        </p:nvSpPr>
        <p:spPr>
          <a:xfrm rot="0">
            <a:off x="9925731" y="8789022"/>
            <a:ext cx="4105176"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Mold desing</a:t>
            </a:r>
          </a:p>
        </p:txBody>
      </p:sp>
      <p:sp>
        <p:nvSpPr>
          <p:cNvPr name="TextBox 19" id="19"/>
          <p:cNvSpPr txBox="true"/>
          <p:nvPr/>
        </p:nvSpPr>
        <p:spPr>
          <a:xfrm rot="0">
            <a:off x="5589288" y="7590297"/>
            <a:ext cx="3869916"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Grinding Maching</a:t>
            </a:r>
          </a:p>
        </p:txBody>
      </p:sp>
      <p:sp>
        <p:nvSpPr>
          <p:cNvPr name="TextBox 20" id="20"/>
          <p:cNvSpPr txBox="true"/>
          <p:nvPr/>
        </p:nvSpPr>
        <p:spPr>
          <a:xfrm rot="0">
            <a:off x="524879" y="8861425"/>
            <a:ext cx="4418348"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Lathe Maching</a:t>
            </a:r>
          </a:p>
        </p:txBody>
      </p:sp>
      <p:sp>
        <p:nvSpPr>
          <p:cNvPr name="TextBox 21" id="21"/>
          <p:cNvSpPr txBox="true"/>
          <p:nvPr/>
        </p:nvSpPr>
        <p:spPr>
          <a:xfrm rot="0">
            <a:off x="14030907" y="4831572"/>
            <a:ext cx="3582724"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Progressive Die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0">
            <a:off x="1028700" y="-843258"/>
            <a:ext cx="16230600" cy="1351653"/>
          </a:xfrm>
          <a:prstGeom prst="rect">
            <a:avLst/>
          </a:prstGeom>
          <a:solidFill>
            <a:srgbClr val="213559"/>
          </a:solidFill>
        </p:spPr>
      </p:sp>
      <p:sp>
        <p:nvSpPr>
          <p:cNvPr name="AutoShape 3" id="3"/>
          <p:cNvSpPr/>
          <p:nvPr/>
        </p:nvSpPr>
        <p:spPr>
          <a:xfrm rot="0">
            <a:off x="1028700" y="9779379"/>
            <a:ext cx="16230600" cy="1351653"/>
          </a:xfrm>
          <a:prstGeom prst="rect">
            <a:avLst/>
          </a:prstGeom>
          <a:solidFill>
            <a:srgbClr val="213559"/>
          </a:solidFill>
        </p:spPr>
      </p:sp>
      <p:sp>
        <p:nvSpPr>
          <p:cNvPr name="AutoShape 4" id="4"/>
          <p:cNvSpPr/>
          <p:nvPr/>
        </p:nvSpPr>
        <p:spPr>
          <a:xfrm rot="-1753206">
            <a:off x="-643768" y="4840139"/>
            <a:ext cx="25783492" cy="9586163"/>
          </a:xfrm>
          <a:prstGeom prst="rect">
            <a:avLst/>
          </a:prstGeom>
          <a:solidFill>
            <a:srgbClr val="545454">
              <a:alpha val="4706"/>
            </a:srgbClr>
          </a:solidFill>
        </p:spPr>
      </p:sp>
      <p:sp>
        <p:nvSpPr>
          <p:cNvPr name="Freeform 5" id="5"/>
          <p:cNvSpPr/>
          <p:nvPr/>
        </p:nvSpPr>
        <p:spPr>
          <a:xfrm flipH="false" flipV="false" rot="0">
            <a:off x="5802942" y="6348647"/>
            <a:ext cx="4354251" cy="3520690"/>
          </a:xfrm>
          <a:custGeom>
            <a:avLst/>
            <a:gdLst/>
            <a:ahLst/>
            <a:cxnLst/>
            <a:rect r="r" b="b" t="t" l="l"/>
            <a:pathLst>
              <a:path h="3520690" w="4354251">
                <a:moveTo>
                  <a:pt x="0" y="0"/>
                </a:moveTo>
                <a:lnTo>
                  <a:pt x="4354251" y="0"/>
                </a:lnTo>
                <a:lnTo>
                  <a:pt x="4354251" y="3520691"/>
                </a:lnTo>
                <a:lnTo>
                  <a:pt x="0" y="3520691"/>
                </a:lnTo>
                <a:lnTo>
                  <a:pt x="0" y="0"/>
                </a:lnTo>
                <a:close/>
              </a:path>
            </a:pathLst>
          </a:custGeom>
          <a:blipFill>
            <a:blip r:embed="rId2"/>
            <a:stretch>
              <a:fillRect l="0" t="-3004" r="0" b="-3004"/>
            </a:stretch>
          </a:blipFill>
        </p:spPr>
      </p:sp>
      <p:sp>
        <p:nvSpPr>
          <p:cNvPr name="Freeform 6" id="6"/>
          <p:cNvSpPr/>
          <p:nvPr/>
        </p:nvSpPr>
        <p:spPr>
          <a:xfrm flipH="false" flipV="false" rot="0">
            <a:off x="6589798" y="783231"/>
            <a:ext cx="3711292" cy="4639115"/>
          </a:xfrm>
          <a:custGeom>
            <a:avLst/>
            <a:gdLst/>
            <a:ahLst/>
            <a:cxnLst/>
            <a:rect r="r" b="b" t="t" l="l"/>
            <a:pathLst>
              <a:path h="4639115" w="3711292">
                <a:moveTo>
                  <a:pt x="0" y="0"/>
                </a:moveTo>
                <a:lnTo>
                  <a:pt x="3711293" y="0"/>
                </a:lnTo>
                <a:lnTo>
                  <a:pt x="3711293" y="4639115"/>
                </a:lnTo>
                <a:lnTo>
                  <a:pt x="0" y="4639115"/>
                </a:lnTo>
                <a:lnTo>
                  <a:pt x="0" y="0"/>
                </a:lnTo>
                <a:close/>
              </a:path>
            </a:pathLst>
          </a:custGeom>
          <a:blipFill>
            <a:blip r:embed="rId3"/>
            <a:stretch>
              <a:fillRect l="0" t="0" r="0" b="0"/>
            </a:stretch>
          </a:blipFill>
        </p:spPr>
      </p:sp>
      <p:sp>
        <p:nvSpPr>
          <p:cNvPr name="Freeform 7" id="7"/>
          <p:cNvSpPr/>
          <p:nvPr/>
        </p:nvSpPr>
        <p:spPr>
          <a:xfrm flipH="false" flipV="false" rot="0">
            <a:off x="10657816" y="1240951"/>
            <a:ext cx="3605150" cy="4639115"/>
          </a:xfrm>
          <a:custGeom>
            <a:avLst/>
            <a:gdLst/>
            <a:ahLst/>
            <a:cxnLst/>
            <a:rect r="r" b="b" t="t" l="l"/>
            <a:pathLst>
              <a:path h="4639115" w="3605150">
                <a:moveTo>
                  <a:pt x="0" y="0"/>
                </a:moveTo>
                <a:lnTo>
                  <a:pt x="3605150" y="0"/>
                </a:lnTo>
                <a:lnTo>
                  <a:pt x="3605150" y="4639116"/>
                </a:lnTo>
                <a:lnTo>
                  <a:pt x="0" y="4639116"/>
                </a:lnTo>
                <a:lnTo>
                  <a:pt x="0" y="0"/>
                </a:lnTo>
                <a:close/>
              </a:path>
            </a:pathLst>
          </a:custGeom>
          <a:blipFill>
            <a:blip r:embed="rId4"/>
            <a:stretch>
              <a:fillRect l="-1472" t="0" r="-1472" b="0"/>
            </a:stretch>
          </a:blipFill>
        </p:spPr>
      </p:sp>
      <p:sp>
        <p:nvSpPr>
          <p:cNvPr name="Freeform 8" id="8"/>
          <p:cNvSpPr/>
          <p:nvPr/>
        </p:nvSpPr>
        <p:spPr>
          <a:xfrm flipH="false" flipV="false" rot="0">
            <a:off x="14765329" y="1848433"/>
            <a:ext cx="3252200" cy="4639115"/>
          </a:xfrm>
          <a:custGeom>
            <a:avLst/>
            <a:gdLst/>
            <a:ahLst/>
            <a:cxnLst/>
            <a:rect r="r" b="b" t="t" l="l"/>
            <a:pathLst>
              <a:path h="4639115" w="3252200">
                <a:moveTo>
                  <a:pt x="0" y="0"/>
                </a:moveTo>
                <a:lnTo>
                  <a:pt x="3252200" y="0"/>
                </a:lnTo>
                <a:lnTo>
                  <a:pt x="3252200" y="4639116"/>
                </a:lnTo>
                <a:lnTo>
                  <a:pt x="0" y="4639116"/>
                </a:lnTo>
                <a:lnTo>
                  <a:pt x="0" y="0"/>
                </a:lnTo>
                <a:close/>
              </a:path>
            </a:pathLst>
          </a:custGeom>
          <a:blipFill>
            <a:blip r:embed="rId5"/>
            <a:stretch>
              <a:fillRect l="-3492" t="0" r="-3492" b="0"/>
            </a:stretch>
          </a:blipFill>
        </p:spPr>
      </p:sp>
      <p:sp>
        <p:nvSpPr>
          <p:cNvPr name="Freeform 9" id="9"/>
          <p:cNvSpPr/>
          <p:nvPr/>
        </p:nvSpPr>
        <p:spPr>
          <a:xfrm flipH="false" flipV="false" rot="0">
            <a:off x="534275" y="2677564"/>
            <a:ext cx="4497574" cy="6103850"/>
          </a:xfrm>
          <a:custGeom>
            <a:avLst/>
            <a:gdLst/>
            <a:ahLst/>
            <a:cxnLst/>
            <a:rect r="r" b="b" t="t" l="l"/>
            <a:pathLst>
              <a:path h="6103850" w="4497574">
                <a:moveTo>
                  <a:pt x="0" y="0"/>
                </a:moveTo>
                <a:lnTo>
                  <a:pt x="4497573" y="0"/>
                </a:lnTo>
                <a:lnTo>
                  <a:pt x="4497573" y="6103850"/>
                </a:lnTo>
                <a:lnTo>
                  <a:pt x="0" y="6103850"/>
                </a:lnTo>
                <a:lnTo>
                  <a:pt x="0" y="0"/>
                </a:lnTo>
                <a:close/>
              </a:path>
            </a:pathLst>
          </a:custGeom>
          <a:blipFill>
            <a:blip r:embed="rId6"/>
            <a:stretch>
              <a:fillRect l="0" t="0" r="0" b="0"/>
            </a:stretch>
          </a:blipFill>
        </p:spPr>
      </p:sp>
      <p:sp>
        <p:nvSpPr>
          <p:cNvPr name="TextBox 10" id="10"/>
          <p:cNvSpPr txBox="true"/>
          <p:nvPr/>
        </p:nvSpPr>
        <p:spPr>
          <a:xfrm rot="0">
            <a:off x="841451" y="641745"/>
            <a:ext cx="7395939" cy="1696604"/>
          </a:xfrm>
          <a:prstGeom prst="rect">
            <a:avLst/>
          </a:prstGeom>
        </p:spPr>
        <p:txBody>
          <a:bodyPr anchor="t" rtlCol="false" tIns="0" lIns="0" bIns="0" rIns="0">
            <a:spAutoFit/>
          </a:bodyPr>
          <a:lstStyle/>
          <a:p>
            <a:pPr>
              <a:lnSpc>
                <a:spcPts val="6522"/>
              </a:lnSpc>
            </a:pPr>
            <a:r>
              <a:rPr lang="en-US" sz="6655" spc="-392">
                <a:solidFill>
                  <a:srgbClr val="263F6B"/>
                </a:solidFill>
                <a:latin typeface="Montserrat 1 Bold Italics"/>
              </a:rPr>
              <a:t>MEASURING EQUIPMENTS</a:t>
            </a:r>
          </a:p>
        </p:txBody>
      </p:sp>
      <p:sp>
        <p:nvSpPr>
          <p:cNvPr name="TextBox 11" id="11"/>
          <p:cNvSpPr txBox="true"/>
          <p:nvPr/>
        </p:nvSpPr>
        <p:spPr>
          <a:xfrm rot="0">
            <a:off x="10928287" y="6090674"/>
            <a:ext cx="3064208"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 Imcroscope</a:t>
            </a:r>
          </a:p>
        </p:txBody>
      </p:sp>
      <p:sp>
        <p:nvSpPr>
          <p:cNvPr name="TextBox 12" id="12"/>
          <p:cNvSpPr txBox="true"/>
          <p:nvPr/>
        </p:nvSpPr>
        <p:spPr>
          <a:xfrm rot="0">
            <a:off x="6047138" y="5542197"/>
            <a:ext cx="4610678" cy="806450"/>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Image dimension measurement</a:t>
            </a:r>
          </a:p>
        </p:txBody>
      </p:sp>
      <p:sp>
        <p:nvSpPr>
          <p:cNvPr name="TextBox 13" id="13"/>
          <p:cNvSpPr txBox="true"/>
          <p:nvPr/>
        </p:nvSpPr>
        <p:spPr>
          <a:xfrm rot="0">
            <a:off x="993851" y="8914764"/>
            <a:ext cx="3605150"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Profile projector</a:t>
            </a:r>
          </a:p>
        </p:txBody>
      </p:sp>
      <p:sp>
        <p:nvSpPr>
          <p:cNvPr name="TextBox 14" id="14"/>
          <p:cNvSpPr txBox="true"/>
          <p:nvPr/>
        </p:nvSpPr>
        <p:spPr>
          <a:xfrm rot="0">
            <a:off x="14765329" y="6659183"/>
            <a:ext cx="3064208"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Non contact</a:t>
            </a:r>
          </a:p>
        </p:txBody>
      </p:sp>
      <p:sp>
        <p:nvSpPr>
          <p:cNvPr name="TextBox 15" id="15"/>
          <p:cNvSpPr txBox="true"/>
          <p:nvPr/>
        </p:nvSpPr>
        <p:spPr>
          <a:xfrm rot="0">
            <a:off x="5802942" y="9661375"/>
            <a:ext cx="4397101"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Contour &amp; Roughness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0">
            <a:off x="1028700" y="-843258"/>
            <a:ext cx="16230600" cy="1351653"/>
          </a:xfrm>
          <a:prstGeom prst="rect">
            <a:avLst/>
          </a:prstGeom>
          <a:solidFill>
            <a:srgbClr val="213559"/>
          </a:solidFill>
        </p:spPr>
      </p:sp>
      <p:sp>
        <p:nvSpPr>
          <p:cNvPr name="AutoShape 3" id="3"/>
          <p:cNvSpPr/>
          <p:nvPr/>
        </p:nvSpPr>
        <p:spPr>
          <a:xfrm rot="0">
            <a:off x="1028700" y="9779379"/>
            <a:ext cx="16230600" cy="1351653"/>
          </a:xfrm>
          <a:prstGeom prst="rect">
            <a:avLst/>
          </a:prstGeom>
          <a:solidFill>
            <a:srgbClr val="213559"/>
          </a:solidFill>
        </p:spPr>
      </p:sp>
      <p:sp>
        <p:nvSpPr>
          <p:cNvPr name="AutoShape 4" id="4"/>
          <p:cNvSpPr/>
          <p:nvPr/>
        </p:nvSpPr>
        <p:spPr>
          <a:xfrm rot="-1753206">
            <a:off x="-248464" y="5141467"/>
            <a:ext cx="25783492" cy="9586163"/>
          </a:xfrm>
          <a:prstGeom prst="rect">
            <a:avLst/>
          </a:prstGeom>
          <a:solidFill>
            <a:srgbClr val="545454">
              <a:alpha val="4706"/>
            </a:srgbClr>
          </a:solidFill>
        </p:spPr>
      </p:sp>
      <p:sp>
        <p:nvSpPr>
          <p:cNvPr name="Freeform 5" id="5"/>
          <p:cNvSpPr/>
          <p:nvPr/>
        </p:nvSpPr>
        <p:spPr>
          <a:xfrm flipH="false" flipV="false" rot="0">
            <a:off x="8047074" y="3235224"/>
            <a:ext cx="10240926" cy="6397996"/>
          </a:xfrm>
          <a:custGeom>
            <a:avLst/>
            <a:gdLst/>
            <a:ahLst/>
            <a:cxnLst/>
            <a:rect r="r" b="b" t="t" l="l"/>
            <a:pathLst>
              <a:path h="6397996" w="10240926">
                <a:moveTo>
                  <a:pt x="0" y="0"/>
                </a:moveTo>
                <a:lnTo>
                  <a:pt x="10240926" y="0"/>
                </a:lnTo>
                <a:lnTo>
                  <a:pt x="10240926" y="6397996"/>
                </a:lnTo>
                <a:lnTo>
                  <a:pt x="0" y="6397996"/>
                </a:lnTo>
                <a:lnTo>
                  <a:pt x="0" y="0"/>
                </a:lnTo>
                <a:close/>
              </a:path>
            </a:pathLst>
          </a:custGeom>
          <a:blipFill>
            <a:blip r:embed="rId2"/>
            <a:stretch>
              <a:fillRect l="-3630" t="0" r="-7435" b="0"/>
            </a:stretch>
          </a:blipFill>
        </p:spPr>
      </p:sp>
      <p:sp>
        <p:nvSpPr>
          <p:cNvPr name="Freeform 6" id="6"/>
          <p:cNvSpPr/>
          <p:nvPr/>
        </p:nvSpPr>
        <p:spPr>
          <a:xfrm flipH="false" flipV="false" rot="0">
            <a:off x="4719467" y="7531858"/>
            <a:ext cx="3327607" cy="2247521"/>
          </a:xfrm>
          <a:custGeom>
            <a:avLst/>
            <a:gdLst/>
            <a:ahLst/>
            <a:cxnLst/>
            <a:rect r="r" b="b" t="t" l="l"/>
            <a:pathLst>
              <a:path h="2247521" w="3327607">
                <a:moveTo>
                  <a:pt x="0" y="0"/>
                </a:moveTo>
                <a:lnTo>
                  <a:pt x="3327607" y="0"/>
                </a:lnTo>
                <a:lnTo>
                  <a:pt x="3327607" y="2247521"/>
                </a:lnTo>
                <a:lnTo>
                  <a:pt x="0" y="2247521"/>
                </a:lnTo>
                <a:lnTo>
                  <a:pt x="0" y="0"/>
                </a:lnTo>
                <a:close/>
              </a:path>
            </a:pathLst>
          </a:custGeom>
          <a:blipFill>
            <a:blip r:embed="rId3"/>
            <a:stretch>
              <a:fillRect l="0" t="0" r="0" b="0"/>
            </a:stretch>
          </a:blipFill>
        </p:spPr>
      </p:sp>
      <p:sp>
        <p:nvSpPr>
          <p:cNvPr name="Freeform 7" id="7"/>
          <p:cNvSpPr/>
          <p:nvPr/>
        </p:nvSpPr>
        <p:spPr>
          <a:xfrm flipH="false" flipV="false" rot="0">
            <a:off x="300509" y="8217608"/>
            <a:ext cx="1850912" cy="1716940"/>
          </a:xfrm>
          <a:custGeom>
            <a:avLst/>
            <a:gdLst/>
            <a:ahLst/>
            <a:cxnLst/>
            <a:rect r="r" b="b" t="t" l="l"/>
            <a:pathLst>
              <a:path h="1716940" w="1850912">
                <a:moveTo>
                  <a:pt x="0" y="0"/>
                </a:moveTo>
                <a:lnTo>
                  <a:pt x="1850912" y="0"/>
                </a:lnTo>
                <a:lnTo>
                  <a:pt x="1850912" y="1716940"/>
                </a:lnTo>
                <a:lnTo>
                  <a:pt x="0" y="1716940"/>
                </a:lnTo>
                <a:lnTo>
                  <a:pt x="0" y="0"/>
                </a:lnTo>
                <a:close/>
              </a:path>
            </a:pathLst>
          </a:custGeom>
          <a:blipFill>
            <a:blip r:embed="rId4"/>
            <a:stretch>
              <a:fillRect l="0" t="-13329" r="0" b="-30324"/>
            </a:stretch>
          </a:blipFill>
        </p:spPr>
      </p:sp>
      <p:sp>
        <p:nvSpPr>
          <p:cNvPr name="Freeform 8" id="8"/>
          <p:cNvSpPr/>
          <p:nvPr/>
        </p:nvSpPr>
        <p:spPr>
          <a:xfrm flipH="false" flipV="false" rot="0">
            <a:off x="2453553" y="8079728"/>
            <a:ext cx="1963782" cy="1699651"/>
          </a:xfrm>
          <a:custGeom>
            <a:avLst/>
            <a:gdLst/>
            <a:ahLst/>
            <a:cxnLst/>
            <a:rect r="r" b="b" t="t" l="l"/>
            <a:pathLst>
              <a:path h="1699651" w="1963782">
                <a:moveTo>
                  <a:pt x="0" y="0"/>
                </a:moveTo>
                <a:lnTo>
                  <a:pt x="1963782" y="0"/>
                </a:lnTo>
                <a:lnTo>
                  <a:pt x="1963782" y="1699651"/>
                </a:lnTo>
                <a:lnTo>
                  <a:pt x="0" y="1699651"/>
                </a:lnTo>
                <a:lnTo>
                  <a:pt x="0" y="0"/>
                </a:lnTo>
                <a:close/>
              </a:path>
            </a:pathLst>
          </a:custGeom>
          <a:blipFill>
            <a:blip r:embed="rId5"/>
            <a:stretch>
              <a:fillRect l="0" t="-18361" r="0" b="-35603"/>
            </a:stretch>
          </a:blipFill>
        </p:spPr>
      </p:sp>
      <p:sp>
        <p:nvSpPr>
          <p:cNvPr name="Freeform 9" id="9"/>
          <p:cNvSpPr/>
          <p:nvPr/>
        </p:nvSpPr>
        <p:spPr>
          <a:xfrm flipH="false" flipV="false" rot="0">
            <a:off x="3986831" y="8646492"/>
            <a:ext cx="1990958" cy="1640508"/>
          </a:xfrm>
          <a:custGeom>
            <a:avLst/>
            <a:gdLst/>
            <a:ahLst/>
            <a:cxnLst/>
            <a:rect r="r" b="b" t="t" l="l"/>
            <a:pathLst>
              <a:path h="1640508" w="1990958">
                <a:moveTo>
                  <a:pt x="0" y="0"/>
                </a:moveTo>
                <a:lnTo>
                  <a:pt x="1990958" y="0"/>
                </a:lnTo>
                <a:lnTo>
                  <a:pt x="1990958" y="1640508"/>
                </a:lnTo>
                <a:lnTo>
                  <a:pt x="0" y="1640508"/>
                </a:lnTo>
                <a:lnTo>
                  <a:pt x="0" y="0"/>
                </a:lnTo>
                <a:close/>
              </a:path>
            </a:pathLst>
          </a:custGeom>
          <a:blipFill>
            <a:blip r:embed="rId6"/>
            <a:stretch>
              <a:fillRect l="-17260" t="-63411" r="-16719" b="-53265"/>
            </a:stretch>
          </a:blipFill>
        </p:spPr>
      </p:sp>
      <p:sp>
        <p:nvSpPr>
          <p:cNvPr name="Freeform 10" id="10"/>
          <p:cNvSpPr/>
          <p:nvPr/>
        </p:nvSpPr>
        <p:spPr>
          <a:xfrm flipH="false" flipV="false" rot="0">
            <a:off x="5392082" y="6082101"/>
            <a:ext cx="2831884" cy="2125140"/>
          </a:xfrm>
          <a:custGeom>
            <a:avLst/>
            <a:gdLst/>
            <a:ahLst/>
            <a:cxnLst/>
            <a:rect r="r" b="b" t="t" l="l"/>
            <a:pathLst>
              <a:path h="2125140" w="2831884">
                <a:moveTo>
                  <a:pt x="0" y="0"/>
                </a:moveTo>
                <a:lnTo>
                  <a:pt x="2831884" y="0"/>
                </a:lnTo>
                <a:lnTo>
                  <a:pt x="2831884" y="2125139"/>
                </a:lnTo>
                <a:lnTo>
                  <a:pt x="0" y="2125139"/>
                </a:lnTo>
                <a:lnTo>
                  <a:pt x="0" y="0"/>
                </a:lnTo>
                <a:close/>
              </a:path>
            </a:pathLst>
          </a:custGeom>
          <a:blipFill>
            <a:blip r:embed="rId7"/>
            <a:stretch>
              <a:fillRect l="0" t="0" r="0" b="0"/>
            </a:stretch>
          </a:blipFill>
        </p:spPr>
      </p:sp>
      <p:sp>
        <p:nvSpPr>
          <p:cNvPr name="TextBox 11" id="11"/>
          <p:cNvSpPr txBox="true"/>
          <p:nvPr/>
        </p:nvSpPr>
        <p:spPr>
          <a:xfrm rot="0">
            <a:off x="841451" y="498870"/>
            <a:ext cx="4550631" cy="895975"/>
          </a:xfrm>
          <a:prstGeom prst="rect">
            <a:avLst/>
          </a:prstGeom>
        </p:spPr>
        <p:txBody>
          <a:bodyPr anchor="t" rtlCol="false" tIns="0" lIns="0" bIns="0" rIns="0">
            <a:spAutoFit/>
          </a:bodyPr>
          <a:lstStyle/>
          <a:p>
            <a:pPr>
              <a:lnSpc>
                <a:spcPts val="6703"/>
              </a:lnSpc>
            </a:pPr>
            <a:r>
              <a:rPr lang="en-US" sz="6840" spc="-403">
                <a:solidFill>
                  <a:srgbClr val="263F6B"/>
                </a:solidFill>
                <a:latin typeface="Montserrat 1 Bold Italics"/>
              </a:rPr>
              <a:t>CONTACT</a:t>
            </a:r>
          </a:p>
        </p:txBody>
      </p:sp>
      <p:sp>
        <p:nvSpPr>
          <p:cNvPr name="TextBox 12" id="12"/>
          <p:cNvSpPr txBox="true"/>
          <p:nvPr/>
        </p:nvSpPr>
        <p:spPr>
          <a:xfrm rot="0">
            <a:off x="300509" y="1655637"/>
            <a:ext cx="7517834" cy="2854325"/>
          </a:xfrm>
          <a:prstGeom prst="rect">
            <a:avLst/>
          </a:prstGeom>
        </p:spPr>
        <p:txBody>
          <a:bodyPr anchor="t" rtlCol="false" tIns="0" lIns="0" bIns="0" rIns="0">
            <a:spAutoFit/>
          </a:bodyPr>
          <a:lstStyle/>
          <a:p>
            <a:pPr>
              <a:lnSpc>
                <a:spcPts val="3250"/>
              </a:lnSpc>
            </a:pPr>
            <a:r>
              <a:rPr lang="en-US" sz="2500" spc="50">
                <a:solidFill>
                  <a:srgbClr val="263F6B"/>
                </a:solidFill>
                <a:latin typeface="Montserrat 1 Bold"/>
              </a:rPr>
              <a:t>Thai ui seiken Co.,Ltd</a:t>
            </a:r>
          </a:p>
          <a:p>
            <a:pPr>
              <a:lnSpc>
                <a:spcPts val="3250"/>
              </a:lnSpc>
            </a:pPr>
            <a:r>
              <a:rPr lang="en-US" sz="2500" spc="50">
                <a:solidFill>
                  <a:srgbClr val="263F6B"/>
                </a:solidFill>
                <a:latin typeface="Montserrat 1 Bold"/>
              </a:rPr>
              <a:t>700/195Amatacity Chonburi  Industrial Estate Moo 1 Tambol Bankao Amphur Panthong Chonburi 20160  </a:t>
            </a:r>
          </a:p>
          <a:p>
            <a:pPr>
              <a:lnSpc>
                <a:spcPts val="3250"/>
              </a:lnSpc>
            </a:pPr>
            <a:r>
              <a:rPr lang="en-US" sz="2500" spc="50">
                <a:solidFill>
                  <a:srgbClr val="263F6B"/>
                </a:solidFill>
                <a:latin typeface="Montserrat 1 Bold"/>
              </a:rPr>
              <a:t>Tel.(66) 0-3846-8431-39</a:t>
            </a:r>
          </a:p>
          <a:p>
            <a:pPr>
              <a:lnSpc>
                <a:spcPts val="3250"/>
              </a:lnSpc>
            </a:pPr>
            <a:r>
              <a:rPr lang="en-US" sz="2500" spc="50">
                <a:solidFill>
                  <a:srgbClr val="263F6B"/>
                </a:solidFill>
                <a:latin typeface="Montserrat 1 Bold"/>
              </a:rPr>
              <a:t>Fax.(66) 0-3846-8440</a:t>
            </a:r>
          </a:p>
          <a:p>
            <a:pPr>
              <a:lnSpc>
                <a:spcPts val="3250"/>
              </a:lnSpc>
              <a:spcBef>
                <a:spcPct val="0"/>
              </a:spcBef>
            </a:pPr>
            <a:r>
              <a:rPr lang="en-US" sz="2500" spc="50">
                <a:solidFill>
                  <a:srgbClr val="263F6B"/>
                </a:solidFill>
                <a:latin typeface="Montserrat 1 Bold"/>
              </a:rPr>
              <a:t>www.thaiuiseiken.com</a:t>
            </a:r>
          </a:p>
        </p:txBody>
      </p:sp>
      <p:sp>
        <p:nvSpPr>
          <p:cNvPr name="TextBox 13" id="13"/>
          <p:cNvSpPr txBox="true"/>
          <p:nvPr/>
        </p:nvSpPr>
        <p:spPr>
          <a:xfrm rot="0">
            <a:off x="300509" y="5124450"/>
            <a:ext cx="7372645" cy="3263900"/>
          </a:xfrm>
          <a:prstGeom prst="rect">
            <a:avLst/>
          </a:prstGeom>
        </p:spPr>
        <p:txBody>
          <a:bodyPr anchor="t" rtlCol="false" tIns="0" lIns="0" bIns="0" rIns="0">
            <a:spAutoFit/>
          </a:bodyPr>
          <a:lstStyle/>
          <a:p>
            <a:pPr>
              <a:lnSpc>
                <a:spcPts val="3250"/>
              </a:lnSpc>
            </a:pPr>
            <a:r>
              <a:rPr lang="en-US" sz="2500" spc="50">
                <a:solidFill>
                  <a:srgbClr val="263F6B"/>
                </a:solidFill>
                <a:latin typeface="Montserrat 1 Bold"/>
              </a:rPr>
              <a:t>MR. HIDEHIKO FUKUDA, President :Ext. 111</a:t>
            </a:r>
          </a:p>
          <a:p>
            <a:pPr>
              <a:lnSpc>
                <a:spcPts val="3250"/>
              </a:lnSpc>
            </a:pPr>
            <a:r>
              <a:rPr lang="en-US" sz="2500" spc="50">
                <a:solidFill>
                  <a:srgbClr val="263F6B"/>
                </a:solidFill>
                <a:latin typeface="Montserrat 1 Bold"/>
              </a:rPr>
              <a:t>MS. PATCHARA ROSCHUN Makting MGR</a:t>
            </a:r>
          </a:p>
          <a:p>
            <a:pPr>
              <a:lnSpc>
                <a:spcPts val="3250"/>
              </a:lnSpc>
            </a:pPr>
            <a:r>
              <a:rPr lang="en-US" sz="2500" spc="50">
                <a:solidFill>
                  <a:srgbClr val="263F6B"/>
                </a:solidFill>
                <a:latin typeface="Montserrat 1 Bold"/>
              </a:rPr>
              <a:t>SALE : Ext. 102,123</a:t>
            </a:r>
          </a:p>
          <a:p>
            <a:pPr>
              <a:lnSpc>
                <a:spcPts val="3250"/>
              </a:lnSpc>
            </a:pPr>
            <a:r>
              <a:rPr lang="en-US" sz="2500" spc="50">
                <a:solidFill>
                  <a:srgbClr val="263F6B"/>
                </a:solidFill>
                <a:latin typeface="Montserrat 1 Bold"/>
              </a:rPr>
              <a:t>QA/QC : Ext. 117,120</a:t>
            </a:r>
          </a:p>
          <a:p>
            <a:pPr>
              <a:lnSpc>
                <a:spcPts val="3250"/>
              </a:lnSpc>
            </a:pPr>
            <a:r>
              <a:rPr lang="en-US" sz="2500" spc="50">
                <a:solidFill>
                  <a:srgbClr val="263F6B"/>
                </a:solidFill>
                <a:latin typeface="Montserrat 1 Bold"/>
              </a:rPr>
              <a:t>Engineer: Ext. 111</a:t>
            </a:r>
          </a:p>
          <a:p>
            <a:pPr>
              <a:lnSpc>
                <a:spcPts val="3250"/>
              </a:lnSpc>
            </a:pPr>
            <a:r>
              <a:rPr lang="en-US" sz="2500" spc="50">
                <a:solidFill>
                  <a:srgbClr val="263F6B"/>
                </a:solidFill>
                <a:latin typeface="Montserrat 1 Bold"/>
              </a:rPr>
              <a:t>Accountion : Ext. 108</a:t>
            </a:r>
          </a:p>
          <a:p>
            <a:pPr>
              <a:lnSpc>
                <a:spcPts val="3250"/>
              </a:lnSpc>
            </a:pPr>
            <a:r>
              <a:rPr lang="en-US" sz="2500" spc="50">
                <a:solidFill>
                  <a:srgbClr val="263F6B"/>
                </a:solidFill>
                <a:latin typeface="Montserrat 1 Bold"/>
              </a:rPr>
              <a:t>Purchasing: Ext. 103,104,107</a:t>
            </a:r>
          </a:p>
          <a:p>
            <a:pPr>
              <a:lnSpc>
                <a:spcPts val="3250"/>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013" r="0" b="22986"/>
          <a:stretch>
            <a:fillRect/>
          </a:stretch>
        </p:blipFill>
        <p:spPr>
          <a:xfrm flipH="false" flipV="false">
            <a:off x="0" y="0"/>
            <a:ext cx="18288000" cy="10287000"/>
          </a:xfrm>
          <a:prstGeom prst="rect">
            <a:avLst/>
          </a:prstGeom>
        </p:spPr>
      </p:pic>
      <p:sp>
        <p:nvSpPr>
          <p:cNvPr name="Freeform 3" id="3"/>
          <p:cNvSpPr/>
          <p:nvPr/>
        </p:nvSpPr>
        <p:spPr>
          <a:xfrm flipH="false" flipV="false" rot="0">
            <a:off x="1028700" y="1028700"/>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476242" y="895680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7494137" y="698454"/>
            <a:ext cx="2556816" cy="2575547"/>
          </a:xfrm>
          <a:custGeom>
            <a:avLst/>
            <a:gdLst/>
            <a:ahLst/>
            <a:cxnLst/>
            <a:rect r="r" b="b" t="t" l="l"/>
            <a:pathLst>
              <a:path h="2575547" w="2556816">
                <a:moveTo>
                  <a:pt x="0" y="0"/>
                </a:moveTo>
                <a:lnTo>
                  <a:pt x="2556815" y="0"/>
                </a:lnTo>
                <a:lnTo>
                  <a:pt x="2556815" y="2575547"/>
                </a:lnTo>
                <a:lnTo>
                  <a:pt x="0" y="25755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79461" y="9578419"/>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7" id="7"/>
          <p:cNvSpPr/>
          <p:nvPr/>
        </p:nvSpPr>
        <p:spPr>
          <a:xfrm rot="0">
            <a:off x="1028700" y="8302951"/>
            <a:ext cx="16230600" cy="169519"/>
          </a:xfrm>
          <a:prstGeom prst="rect">
            <a:avLst/>
          </a:prstGeom>
          <a:solidFill>
            <a:srgbClr val="4E7AB8"/>
          </a:solidFill>
        </p:spPr>
      </p:sp>
      <p:sp>
        <p:nvSpPr>
          <p:cNvPr name="Freeform 8" id="8"/>
          <p:cNvSpPr/>
          <p:nvPr/>
        </p:nvSpPr>
        <p:spPr>
          <a:xfrm flipH="false" flipV="false" rot="0">
            <a:off x="11172664" y="5190133"/>
            <a:ext cx="492437" cy="501092"/>
          </a:xfrm>
          <a:custGeom>
            <a:avLst/>
            <a:gdLst/>
            <a:ahLst/>
            <a:cxnLst/>
            <a:rect r="r" b="b" t="t" l="l"/>
            <a:pathLst>
              <a:path h="501092" w="492437">
                <a:moveTo>
                  <a:pt x="0" y="0"/>
                </a:moveTo>
                <a:lnTo>
                  <a:pt x="492437" y="0"/>
                </a:lnTo>
                <a:lnTo>
                  <a:pt x="492437" y="501092"/>
                </a:lnTo>
                <a:lnTo>
                  <a:pt x="0" y="5010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028700" y="2926758"/>
            <a:ext cx="7727311" cy="3919136"/>
          </a:xfrm>
          <a:prstGeom prst="rect">
            <a:avLst/>
          </a:prstGeom>
        </p:spPr>
        <p:txBody>
          <a:bodyPr anchor="t" rtlCol="false" tIns="0" lIns="0" bIns="0" rIns="0">
            <a:spAutoFit/>
          </a:bodyPr>
          <a:lstStyle/>
          <a:p>
            <a:pPr>
              <a:lnSpc>
                <a:spcPts val="14898"/>
              </a:lnSpc>
            </a:pPr>
            <a:r>
              <a:rPr lang="en-US" sz="16194" spc="-955">
                <a:solidFill>
                  <a:srgbClr val="263F6B"/>
                </a:solidFill>
                <a:latin typeface="Montserrat 1 Ultra-Bold"/>
              </a:rPr>
              <a:t>THANK YOU</a:t>
            </a:r>
          </a:p>
        </p:txBody>
      </p:sp>
      <p:sp>
        <p:nvSpPr>
          <p:cNvPr name="TextBox 10" id="10"/>
          <p:cNvSpPr txBox="true"/>
          <p:nvPr/>
        </p:nvSpPr>
        <p:spPr>
          <a:xfrm rot="0">
            <a:off x="799840" y="6918282"/>
            <a:ext cx="7158116" cy="432435"/>
          </a:xfrm>
          <a:prstGeom prst="rect">
            <a:avLst/>
          </a:prstGeom>
        </p:spPr>
        <p:txBody>
          <a:bodyPr anchor="t" rtlCol="false" tIns="0" lIns="0" bIns="0" rIns="0">
            <a:spAutoFit/>
          </a:bodyPr>
          <a:lstStyle/>
          <a:p>
            <a:pPr>
              <a:lnSpc>
                <a:spcPts val="3510"/>
              </a:lnSpc>
            </a:pPr>
            <a:r>
              <a:rPr lang="en-US" sz="2700">
                <a:solidFill>
                  <a:srgbClr val="FFFFFF"/>
                </a:solidFill>
                <a:latin typeface="Montserrat 1 Bold Italics"/>
              </a:rPr>
              <a:t>We look forward to working with you.</a:t>
            </a:r>
          </a:p>
        </p:txBody>
      </p:sp>
      <p:sp>
        <p:nvSpPr>
          <p:cNvPr name="TextBox 11" id="11"/>
          <p:cNvSpPr txBox="true"/>
          <p:nvPr/>
        </p:nvSpPr>
        <p:spPr>
          <a:xfrm rot="0">
            <a:off x="11172664" y="2169521"/>
            <a:ext cx="2107662" cy="533400"/>
          </a:xfrm>
          <a:prstGeom prst="rect">
            <a:avLst/>
          </a:prstGeom>
        </p:spPr>
        <p:txBody>
          <a:bodyPr anchor="t" rtlCol="false" tIns="0" lIns="0" bIns="0" rIns="0">
            <a:spAutoFit/>
          </a:bodyPr>
          <a:lstStyle/>
          <a:p>
            <a:pPr>
              <a:lnSpc>
                <a:spcPts val="4590"/>
              </a:lnSpc>
            </a:pPr>
            <a:r>
              <a:rPr lang="en-US" sz="2700">
                <a:solidFill>
                  <a:srgbClr val="263F6B"/>
                </a:solidFill>
                <a:latin typeface="Montserrat 1 Ultra-Bold Italics"/>
              </a:rPr>
              <a:t>OFFICE</a:t>
            </a:r>
          </a:p>
        </p:txBody>
      </p:sp>
      <p:sp>
        <p:nvSpPr>
          <p:cNvPr name="TextBox 12" id="12"/>
          <p:cNvSpPr txBox="true"/>
          <p:nvPr/>
        </p:nvSpPr>
        <p:spPr>
          <a:xfrm rot="0">
            <a:off x="11172664" y="2713633"/>
            <a:ext cx="7517834" cy="2854325"/>
          </a:xfrm>
          <a:prstGeom prst="rect">
            <a:avLst/>
          </a:prstGeom>
        </p:spPr>
        <p:txBody>
          <a:bodyPr anchor="t" rtlCol="false" tIns="0" lIns="0" bIns="0" rIns="0">
            <a:spAutoFit/>
          </a:bodyPr>
          <a:lstStyle/>
          <a:p>
            <a:pPr>
              <a:lnSpc>
                <a:spcPts val="3250"/>
              </a:lnSpc>
            </a:pPr>
            <a:r>
              <a:rPr lang="en-US" sz="2500" spc="50">
                <a:solidFill>
                  <a:srgbClr val="263F6B"/>
                </a:solidFill>
                <a:latin typeface="Montserrat 1 Bold"/>
              </a:rPr>
              <a:t>Thai ui seiken Co.,Ltd</a:t>
            </a:r>
          </a:p>
          <a:p>
            <a:pPr>
              <a:lnSpc>
                <a:spcPts val="3250"/>
              </a:lnSpc>
            </a:pPr>
            <a:r>
              <a:rPr lang="en-US" sz="2500" spc="50">
                <a:solidFill>
                  <a:srgbClr val="263F6B"/>
                </a:solidFill>
                <a:latin typeface="Montserrat 1 Bold"/>
              </a:rPr>
              <a:t>700/195Amatacity Chonburi  Industrial Estate Moo 1 Tambol Bankao Amphur Panthong Chonburi 20160  </a:t>
            </a:r>
          </a:p>
          <a:p>
            <a:pPr>
              <a:lnSpc>
                <a:spcPts val="3250"/>
              </a:lnSpc>
            </a:pPr>
            <a:r>
              <a:rPr lang="en-US" sz="2500" spc="50">
                <a:solidFill>
                  <a:srgbClr val="263F6B"/>
                </a:solidFill>
                <a:latin typeface="Montserrat 1 Bold"/>
              </a:rPr>
              <a:t>Tel.(66) 0-3846-8431-39</a:t>
            </a:r>
          </a:p>
          <a:p>
            <a:pPr>
              <a:lnSpc>
                <a:spcPts val="3250"/>
              </a:lnSpc>
            </a:pPr>
            <a:r>
              <a:rPr lang="en-US" sz="2500" spc="50">
                <a:solidFill>
                  <a:srgbClr val="263F6B"/>
                </a:solidFill>
                <a:latin typeface="Montserrat 1 Bold"/>
              </a:rPr>
              <a:t>Fax.(66) 0-3846-8440</a:t>
            </a:r>
          </a:p>
          <a:p>
            <a:pPr>
              <a:lnSpc>
                <a:spcPts val="3250"/>
              </a:lnSpc>
              <a:spcBef>
                <a:spcPct val="0"/>
              </a:spcBef>
            </a:pPr>
          </a:p>
        </p:txBody>
      </p:sp>
      <p:sp>
        <p:nvSpPr>
          <p:cNvPr name="TextBox 13" id="13"/>
          <p:cNvSpPr txBox="true"/>
          <p:nvPr/>
        </p:nvSpPr>
        <p:spPr>
          <a:xfrm rot="0">
            <a:off x="11893608" y="5171083"/>
            <a:ext cx="3970734"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www.thaiuiseiken.com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Freeform 3" id="3"/>
          <p:cNvSpPr/>
          <p:nvPr/>
        </p:nvSpPr>
        <p:spPr>
          <a:xfrm flipH="true" flipV="false" rot="0">
            <a:off x="6305562" y="-995510"/>
            <a:ext cx="12278020" cy="12278020"/>
          </a:xfrm>
          <a:custGeom>
            <a:avLst/>
            <a:gdLst/>
            <a:ahLst/>
            <a:cxnLst/>
            <a:rect r="r" b="b" t="t" l="l"/>
            <a:pathLst>
              <a:path h="12278020" w="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504825" y="2829628"/>
            <a:ext cx="16230600" cy="7219280"/>
          </a:xfrm>
          <a:prstGeom prst="rect">
            <a:avLst/>
          </a:prstGeom>
          <a:solidFill>
            <a:srgbClr val="213559"/>
          </a:solidFill>
        </p:spPr>
      </p:sp>
      <p:grpSp>
        <p:nvGrpSpPr>
          <p:cNvPr name="Group 5" id="5"/>
          <p:cNvGrpSpPr>
            <a:grpSpLocks noChangeAspect="true"/>
          </p:cNvGrpSpPr>
          <p:nvPr/>
        </p:nvGrpSpPr>
        <p:grpSpPr>
          <a:xfrm rot="0">
            <a:off x="9639230" y="-407456"/>
            <a:ext cx="8944351" cy="10694456"/>
            <a:chOff x="0" y="0"/>
            <a:chExt cx="8603361" cy="10286746"/>
          </a:xfrm>
        </p:grpSpPr>
        <p:sp>
          <p:nvSpPr>
            <p:cNvPr name="Freeform 6" id="6"/>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29693" t="0" r="-29693" b="0"/>
              </a:stretch>
            </a:blipFill>
          </p:spPr>
        </p:sp>
      </p:grpSp>
      <p:sp>
        <p:nvSpPr>
          <p:cNvPr name="TextBox 7" id="7"/>
          <p:cNvSpPr txBox="true"/>
          <p:nvPr/>
        </p:nvSpPr>
        <p:spPr>
          <a:xfrm rot="0">
            <a:off x="619125" y="2286704"/>
            <a:ext cx="9920079" cy="7037222"/>
          </a:xfrm>
          <a:prstGeom prst="rect">
            <a:avLst/>
          </a:prstGeom>
        </p:spPr>
        <p:txBody>
          <a:bodyPr anchor="t" rtlCol="false" tIns="0" lIns="0" bIns="0" rIns="0">
            <a:spAutoFit/>
          </a:bodyPr>
          <a:lstStyle/>
          <a:p>
            <a:pPr>
              <a:lnSpc>
                <a:spcPts val="4296"/>
              </a:lnSpc>
              <a:spcBef>
                <a:spcPct val="0"/>
              </a:spcBef>
            </a:pPr>
          </a:p>
          <a:p>
            <a:pPr>
              <a:lnSpc>
                <a:spcPts val="4296"/>
              </a:lnSpc>
              <a:spcBef>
                <a:spcPct val="0"/>
              </a:spcBef>
            </a:pPr>
            <a:r>
              <a:rPr lang="en-US" sz="3069" spc="306">
                <a:solidFill>
                  <a:srgbClr val="FFFFFF"/>
                </a:solidFill>
                <a:latin typeface="Montserrat 2 Bold"/>
              </a:rPr>
              <a:t>Thai Ui Seiken established in 1996 we are a manufacture of electric parts, automotive parts, Assembly parts, Progressive Die ,Single Die and Compound Die. We are affiliated with Hitachi Compressor at Ayutthaya province and other. We moved our factory to Amata City Chonburi Industrial Estate in 2004 and run production mid year. We have produced highest quality products and provide the best service to ensure customer satisfaction.</a:t>
            </a:r>
          </a:p>
        </p:txBody>
      </p:sp>
      <p:sp>
        <p:nvSpPr>
          <p:cNvPr name="TextBox 8" id="8"/>
          <p:cNvSpPr txBox="true"/>
          <p:nvPr/>
        </p:nvSpPr>
        <p:spPr>
          <a:xfrm rot="0">
            <a:off x="479274" y="693655"/>
            <a:ext cx="6971987" cy="1788798"/>
          </a:xfrm>
          <a:prstGeom prst="rect">
            <a:avLst/>
          </a:prstGeom>
        </p:spPr>
        <p:txBody>
          <a:bodyPr anchor="t" rtlCol="false" tIns="0" lIns="0" bIns="0" rIns="0">
            <a:spAutoFit/>
          </a:bodyPr>
          <a:lstStyle/>
          <a:p>
            <a:pPr>
              <a:lnSpc>
                <a:spcPts val="6720"/>
              </a:lnSpc>
            </a:pPr>
            <a:r>
              <a:rPr lang="en-US" sz="6400" spc="320">
                <a:solidFill>
                  <a:srgbClr val="263F6B"/>
                </a:solidFill>
                <a:latin typeface="Poppins Ultra-Bold"/>
              </a:rPr>
              <a:t>COMPANY INFORMATION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Freeform 3" id="3"/>
          <p:cNvSpPr/>
          <p:nvPr/>
        </p:nvSpPr>
        <p:spPr>
          <a:xfrm flipH="true" flipV="false" rot="0">
            <a:off x="6305562" y="-995510"/>
            <a:ext cx="12278020" cy="12278020"/>
          </a:xfrm>
          <a:custGeom>
            <a:avLst/>
            <a:gdLst/>
            <a:ahLst/>
            <a:cxnLst/>
            <a:rect r="r" b="b" t="t" l="l"/>
            <a:pathLst>
              <a:path h="12278020" w="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903867" y="2248028"/>
            <a:ext cx="16230600" cy="7352145"/>
          </a:xfrm>
          <a:prstGeom prst="rect">
            <a:avLst/>
          </a:prstGeom>
          <a:solidFill>
            <a:srgbClr val="213559"/>
          </a:solidFill>
        </p:spPr>
      </p:sp>
      <p:grpSp>
        <p:nvGrpSpPr>
          <p:cNvPr name="Group 5" id="5"/>
          <p:cNvGrpSpPr>
            <a:grpSpLocks noChangeAspect="true"/>
          </p:cNvGrpSpPr>
          <p:nvPr/>
        </p:nvGrpSpPr>
        <p:grpSpPr>
          <a:xfrm rot="0">
            <a:off x="10384049" y="-175153"/>
            <a:ext cx="8199532" cy="9803902"/>
            <a:chOff x="0" y="0"/>
            <a:chExt cx="8603361" cy="10286746"/>
          </a:xfrm>
        </p:grpSpPr>
        <p:sp>
          <p:nvSpPr>
            <p:cNvPr name="Freeform 6" id="6"/>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l="-49527" t="0" r="-9895" b="0"/>
              </a:stretch>
            </a:blipFill>
          </p:spPr>
        </p:sp>
      </p:grpSp>
      <p:sp>
        <p:nvSpPr>
          <p:cNvPr name="Freeform 7" id="7"/>
          <p:cNvSpPr/>
          <p:nvPr/>
        </p:nvSpPr>
        <p:spPr>
          <a:xfrm flipH="false" flipV="false" rot="0">
            <a:off x="15476242" y="895680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903867" y="2066711"/>
            <a:ext cx="11156430" cy="7156532"/>
          </a:xfrm>
          <a:prstGeom prst="rect">
            <a:avLst/>
          </a:prstGeom>
        </p:spPr>
        <p:txBody>
          <a:bodyPr anchor="t" rtlCol="false" tIns="0" lIns="0" bIns="0" rIns="0">
            <a:spAutoFit/>
          </a:bodyPr>
          <a:lstStyle/>
          <a:p>
            <a:pPr marL="549899" indent="-274949" lvl="1">
              <a:lnSpc>
                <a:spcPts val="5730"/>
              </a:lnSpc>
              <a:buFont typeface="Arial"/>
              <a:buChar char="•"/>
            </a:pPr>
            <a:r>
              <a:rPr lang="en-US" sz="2547" spc="50">
                <a:solidFill>
                  <a:srgbClr val="FFFFFF"/>
                </a:solidFill>
                <a:latin typeface="Montserrat 1 Bold"/>
              </a:rPr>
              <a:t>Capital   : Capital increase Baht 7 Million  </a:t>
            </a:r>
          </a:p>
          <a:p>
            <a:pPr marL="549899" indent="-274949" lvl="1">
              <a:lnSpc>
                <a:spcPts val="5730"/>
              </a:lnSpc>
              <a:buFont typeface="Arial"/>
              <a:buChar char="•"/>
            </a:pPr>
            <a:r>
              <a:rPr lang="en-US" sz="2547" spc="50">
                <a:solidFill>
                  <a:srgbClr val="FFFFFF"/>
                </a:solidFill>
                <a:latin typeface="Montserrat 1 Bold"/>
              </a:rPr>
              <a:t>Establish : December 1988</a:t>
            </a:r>
          </a:p>
          <a:p>
            <a:pPr marL="549899" indent="-274949" lvl="1">
              <a:lnSpc>
                <a:spcPts val="5730"/>
              </a:lnSpc>
              <a:buFont typeface="Arial"/>
              <a:buChar char="•"/>
            </a:pPr>
            <a:r>
              <a:rPr lang="en-US" sz="2547" spc="50">
                <a:solidFill>
                  <a:srgbClr val="FFFFFF"/>
                </a:solidFill>
                <a:latin typeface="Montserrat 1 Bold"/>
              </a:rPr>
              <a:t>Area   : 3,320 SQM </a:t>
            </a:r>
          </a:p>
          <a:p>
            <a:pPr marL="549899" indent="-274949" lvl="1">
              <a:lnSpc>
                <a:spcPts val="5730"/>
              </a:lnSpc>
              <a:buFont typeface="Arial"/>
              <a:buChar char="•"/>
            </a:pPr>
            <a:r>
              <a:rPr lang="en-US" sz="2547" spc="50">
                <a:solidFill>
                  <a:srgbClr val="FFFFFF"/>
                </a:solidFill>
                <a:latin typeface="Montserrat 1 Bold"/>
              </a:rPr>
              <a:t>Founder &amp; Chairman  : MR.TETSUO UI </a:t>
            </a:r>
          </a:p>
          <a:p>
            <a:pPr marL="549899" indent="-274949" lvl="1">
              <a:lnSpc>
                <a:spcPts val="5730"/>
              </a:lnSpc>
              <a:buFont typeface="Arial"/>
              <a:buChar char="•"/>
            </a:pPr>
            <a:r>
              <a:rPr lang="en-US" sz="2547" spc="50">
                <a:solidFill>
                  <a:srgbClr val="FFFFFF"/>
                </a:solidFill>
                <a:latin typeface="Montserrat 1 Bold"/>
              </a:rPr>
              <a:t>President  : MR.HIDEHIKO FUKUDA</a:t>
            </a:r>
          </a:p>
          <a:p>
            <a:pPr marL="549899" indent="-274949" lvl="1">
              <a:lnSpc>
                <a:spcPts val="5730"/>
              </a:lnSpc>
              <a:buFont typeface="Arial"/>
              <a:buChar char="•"/>
            </a:pPr>
            <a:r>
              <a:rPr lang="en-US" sz="2547" spc="50">
                <a:solidFill>
                  <a:srgbClr val="FFFFFF"/>
                </a:solidFill>
                <a:latin typeface="Montserrat 1 Bold"/>
              </a:rPr>
              <a:t>Employees : 80 Persons (include 5 Japanese)</a:t>
            </a:r>
          </a:p>
          <a:p>
            <a:pPr marL="549899" indent="-274949" lvl="1">
              <a:lnSpc>
                <a:spcPts val="5730"/>
              </a:lnSpc>
              <a:buFont typeface="Arial"/>
              <a:buChar char="•"/>
            </a:pPr>
            <a:r>
              <a:rPr lang="en-US" sz="2547" spc="50">
                <a:solidFill>
                  <a:srgbClr val="FFFFFF"/>
                </a:solidFill>
                <a:latin typeface="Montserrat 1 Bold"/>
              </a:rPr>
              <a:t>Maximum capacity : 10 million pieces per Month.</a:t>
            </a:r>
          </a:p>
          <a:p>
            <a:pPr marL="549899" indent="-274949" lvl="1">
              <a:lnSpc>
                <a:spcPts val="5730"/>
              </a:lnSpc>
              <a:buFont typeface="Arial"/>
              <a:buChar char="•"/>
            </a:pPr>
            <a:r>
              <a:rPr lang="en-US" sz="2547" spc="50">
                <a:solidFill>
                  <a:srgbClr val="FFFFFF"/>
                </a:solidFill>
                <a:latin typeface="Montserrat 1 Bold"/>
              </a:rPr>
              <a:t>Production : Stamping part process  mark to progressive and single die and assembly parts</a:t>
            </a:r>
          </a:p>
          <a:p>
            <a:pPr marL="549899" indent="-274949" lvl="1">
              <a:lnSpc>
                <a:spcPts val="5730"/>
              </a:lnSpc>
              <a:buFont typeface="Arial"/>
              <a:buChar char="•"/>
            </a:pPr>
            <a:r>
              <a:rPr lang="en-US" sz="2547" spc="50">
                <a:solidFill>
                  <a:srgbClr val="FFFFFF"/>
                </a:solidFill>
                <a:latin typeface="Montserrat 1 Bold"/>
              </a:rPr>
              <a:t>Certification : ISO9001, IATF16949, GREEN INDUSTY II (GI II)</a:t>
            </a:r>
          </a:p>
        </p:txBody>
      </p:sp>
      <p:sp>
        <p:nvSpPr>
          <p:cNvPr name="Freeform 9" id="9"/>
          <p:cNvSpPr/>
          <p:nvPr/>
        </p:nvSpPr>
        <p:spPr>
          <a:xfrm flipH="false" flipV="false" rot="1160405">
            <a:off x="9586767" y="1145273"/>
            <a:ext cx="2031733" cy="1044878"/>
          </a:xfrm>
          <a:custGeom>
            <a:avLst/>
            <a:gdLst/>
            <a:ahLst/>
            <a:cxnLst/>
            <a:rect r="r" b="b" t="t" l="l"/>
            <a:pathLst>
              <a:path h="1044878" w="2031733">
                <a:moveTo>
                  <a:pt x="0" y="0"/>
                </a:moveTo>
                <a:lnTo>
                  <a:pt x="2031734" y="0"/>
                </a:lnTo>
                <a:lnTo>
                  <a:pt x="2031734" y="1044879"/>
                </a:lnTo>
                <a:lnTo>
                  <a:pt x="0" y="1044879"/>
                </a:lnTo>
                <a:lnTo>
                  <a:pt x="0" y="0"/>
                </a:lnTo>
                <a:close/>
              </a:path>
            </a:pathLst>
          </a:custGeom>
          <a:blipFill>
            <a:blip r:embed="rId7"/>
            <a:stretch>
              <a:fillRect l="-58773" t="-94239" r="-56943" b="-120534"/>
            </a:stretch>
          </a:blipFill>
        </p:spPr>
      </p:sp>
      <p:sp>
        <p:nvSpPr>
          <p:cNvPr name="Freeform 10" id="10"/>
          <p:cNvSpPr/>
          <p:nvPr/>
        </p:nvSpPr>
        <p:spPr>
          <a:xfrm flipH="false" flipV="false" rot="0">
            <a:off x="9648610" y="2623398"/>
            <a:ext cx="1781975" cy="1445222"/>
          </a:xfrm>
          <a:custGeom>
            <a:avLst/>
            <a:gdLst/>
            <a:ahLst/>
            <a:cxnLst/>
            <a:rect r="r" b="b" t="t" l="l"/>
            <a:pathLst>
              <a:path h="1445222" w="1781975">
                <a:moveTo>
                  <a:pt x="0" y="0"/>
                </a:moveTo>
                <a:lnTo>
                  <a:pt x="1781975" y="0"/>
                </a:lnTo>
                <a:lnTo>
                  <a:pt x="1781975" y="1445222"/>
                </a:lnTo>
                <a:lnTo>
                  <a:pt x="0" y="1445222"/>
                </a:lnTo>
                <a:lnTo>
                  <a:pt x="0" y="0"/>
                </a:lnTo>
                <a:close/>
              </a:path>
            </a:pathLst>
          </a:custGeom>
          <a:blipFill>
            <a:blip r:embed="rId8"/>
            <a:stretch>
              <a:fillRect l="-53330" t="-57584" r="-63655" b="-48365"/>
            </a:stretch>
          </a:blipFill>
        </p:spPr>
      </p:sp>
      <p:sp>
        <p:nvSpPr>
          <p:cNvPr name="Freeform 11" id="11"/>
          <p:cNvSpPr/>
          <p:nvPr/>
        </p:nvSpPr>
        <p:spPr>
          <a:xfrm flipH="false" flipV="false" rot="0">
            <a:off x="9144000" y="4068620"/>
            <a:ext cx="2065549" cy="789228"/>
          </a:xfrm>
          <a:custGeom>
            <a:avLst/>
            <a:gdLst/>
            <a:ahLst/>
            <a:cxnLst/>
            <a:rect r="r" b="b" t="t" l="l"/>
            <a:pathLst>
              <a:path h="789228" w="2065549">
                <a:moveTo>
                  <a:pt x="0" y="0"/>
                </a:moveTo>
                <a:lnTo>
                  <a:pt x="2065549" y="0"/>
                </a:lnTo>
                <a:lnTo>
                  <a:pt x="2065549" y="789228"/>
                </a:lnTo>
                <a:lnTo>
                  <a:pt x="0" y="789228"/>
                </a:lnTo>
                <a:lnTo>
                  <a:pt x="0" y="0"/>
                </a:lnTo>
                <a:close/>
              </a:path>
            </a:pathLst>
          </a:custGeom>
          <a:blipFill>
            <a:blip r:embed="rId9"/>
            <a:stretch>
              <a:fillRect l="-54707" t="-308685" r="-60435" b="-341638"/>
            </a:stretch>
          </a:blipFill>
        </p:spPr>
      </p:sp>
      <p:sp>
        <p:nvSpPr>
          <p:cNvPr name="Freeform 12" id="12"/>
          <p:cNvSpPr/>
          <p:nvPr/>
        </p:nvSpPr>
        <p:spPr>
          <a:xfrm flipH="false" flipV="false" rot="0">
            <a:off x="9650501" y="4726798"/>
            <a:ext cx="1275474" cy="1699651"/>
          </a:xfrm>
          <a:custGeom>
            <a:avLst/>
            <a:gdLst/>
            <a:ahLst/>
            <a:cxnLst/>
            <a:rect r="r" b="b" t="t" l="l"/>
            <a:pathLst>
              <a:path h="1699651" w="1275474">
                <a:moveTo>
                  <a:pt x="0" y="0"/>
                </a:moveTo>
                <a:lnTo>
                  <a:pt x="1275474" y="0"/>
                </a:lnTo>
                <a:lnTo>
                  <a:pt x="1275474" y="1699650"/>
                </a:lnTo>
                <a:lnTo>
                  <a:pt x="0" y="1699650"/>
                </a:lnTo>
                <a:lnTo>
                  <a:pt x="0" y="0"/>
                </a:lnTo>
                <a:close/>
              </a:path>
            </a:pathLst>
          </a:custGeom>
          <a:blipFill>
            <a:blip r:embed="rId10"/>
            <a:stretch>
              <a:fillRect l="0" t="0" r="0" b="0"/>
            </a:stretch>
          </a:blipFill>
        </p:spPr>
      </p:sp>
      <p:sp>
        <p:nvSpPr>
          <p:cNvPr name="TextBox 13" id="13"/>
          <p:cNvSpPr txBox="true"/>
          <p:nvPr/>
        </p:nvSpPr>
        <p:spPr>
          <a:xfrm rot="0">
            <a:off x="1028700" y="579497"/>
            <a:ext cx="6372280" cy="1668531"/>
          </a:xfrm>
          <a:prstGeom prst="rect">
            <a:avLst/>
          </a:prstGeom>
        </p:spPr>
        <p:txBody>
          <a:bodyPr anchor="t" rtlCol="false" tIns="0" lIns="0" bIns="0" rIns="0">
            <a:spAutoFit/>
          </a:bodyPr>
          <a:lstStyle/>
          <a:p>
            <a:pPr>
              <a:lnSpc>
                <a:spcPts val="6405"/>
              </a:lnSpc>
            </a:pPr>
            <a:r>
              <a:rPr lang="en-US" sz="6536" spc="-385">
                <a:solidFill>
                  <a:srgbClr val="263F6B"/>
                </a:solidFill>
                <a:latin typeface="Montserrat 1 Ultra-Bold Italics"/>
              </a:rPr>
              <a:t>COMPANY OVERVIEW</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0140957" y="4465219"/>
            <a:ext cx="25783492" cy="9586163"/>
          </a:xfrm>
          <a:prstGeom prst="rect">
            <a:avLst/>
          </a:prstGeom>
          <a:solidFill>
            <a:srgbClr val="545454">
              <a:alpha val="4706"/>
            </a:srgbClr>
          </a:solidFill>
        </p:spPr>
      </p:sp>
      <p:grpSp>
        <p:nvGrpSpPr>
          <p:cNvPr name="Group 3" id="3"/>
          <p:cNvGrpSpPr/>
          <p:nvPr/>
        </p:nvGrpSpPr>
        <p:grpSpPr>
          <a:xfrm rot="0">
            <a:off x="266067" y="6327432"/>
            <a:ext cx="4547585" cy="2502628"/>
            <a:chOff x="0" y="0"/>
            <a:chExt cx="1500474" cy="825741"/>
          </a:xfrm>
        </p:grpSpPr>
        <p:sp>
          <p:nvSpPr>
            <p:cNvPr name="Freeform 4" id="4"/>
            <p:cNvSpPr/>
            <p:nvPr/>
          </p:nvSpPr>
          <p:spPr>
            <a:xfrm flipH="false" flipV="false" rot="0">
              <a:off x="0" y="0"/>
              <a:ext cx="1500474" cy="825741"/>
            </a:xfrm>
            <a:custGeom>
              <a:avLst/>
              <a:gdLst/>
              <a:ahLst/>
              <a:cxnLst/>
              <a:rect r="r" b="b" t="t" l="l"/>
              <a:pathLst>
                <a:path h="825741" w="1500474">
                  <a:moveTo>
                    <a:pt x="1376013" y="825741"/>
                  </a:moveTo>
                  <a:lnTo>
                    <a:pt x="124460" y="825741"/>
                  </a:lnTo>
                  <a:cubicBezTo>
                    <a:pt x="55880" y="825741"/>
                    <a:pt x="0" y="769861"/>
                    <a:pt x="0" y="701281"/>
                  </a:cubicBezTo>
                  <a:lnTo>
                    <a:pt x="0" y="124460"/>
                  </a:lnTo>
                  <a:cubicBezTo>
                    <a:pt x="0" y="55880"/>
                    <a:pt x="55880" y="0"/>
                    <a:pt x="124460" y="0"/>
                  </a:cubicBezTo>
                  <a:lnTo>
                    <a:pt x="1376014" y="0"/>
                  </a:lnTo>
                  <a:cubicBezTo>
                    <a:pt x="1444594" y="0"/>
                    <a:pt x="1500474" y="55880"/>
                    <a:pt x="1500474" y="124460"/>
                  </a:cubicBezTo>
                  <a:lnTo>
                    <a:pt x="1500474" y="701281"/>
                  </a:lnTo>
                  <a:cubicBezTo>
                    <a:pt x="1500474" y="769861"/>
                    <a:pt x="1444594" y="825741"/>
                    <a:pt x="1376014" y="825741"/>
                  </a:cubicBezTo>
                  <a:close/>
                </a:path>
              </a:pathLst>
            </a:custGeom>
            <a:solidFill>
              <a:srgbClr val="263F6B"/>
            </a:solidFill>
          </p:spPr>
        </p:sp>
      </p:grpSp>
      <p:grpSp>
        <p:nvGrpSpPr>
          <p:cNvPr name="Group 5" id="5"/>
          <p:cNvGrpSpPr/>
          <p:nvPr/>
        </p:nvGrpSpPr>
        <p:grpSpPr>
          <a:xfrm rot="0">
            <a:off x="5030890" y="3267315"/>
            <a:ext cx="4113110" cy="2903329"/>
            <a:chOff x="0" y="0"/>
            <a:chExt cx="1500474" cy="1059142"/>
          </a:xfrm>
        </p:grpSpPr>
        <p:sp>
          <p:nvSpPr>
            <p:cNvPr name="Freeform 6" id="6"/>
            <p:cNvSpPr/>
            <p:nvPr/>
          </p:nvSpPr>
          <p:spPr>
            <a:xfrm flipH="false" flipV="false" rot="0">
              <a:off x="0" y="0"/>
              <a:ext cx="1500474" cy="1059143"/>
            </a:xfrm>
            <a:custGeom>
              <a:avLst/>
              <a:gdLst/>
              <a:ahLst/>
              <a:cxnLst/>
              <a:rect r="r" b="b" t="t" l="l"/>
              <a:pathLst>
                <a:path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grpSp>
        <p:nvGrpSpPr>
          <p:cNvPr name="Group 7" id="7"/>
          <p:cNvGrpSpPr/>
          <p:nvPr/>
        </p:nvGrpSpPr>
        <p:grpSpPr>
          <a:xfrm rot="0">
            <a:off x="13257110" y="3267315"/>
            <a:ext cx="4113110" cy="2903329"/>
            <a:chOff x="0" y="0"/>
            <a:chExt cx="1500474" cy="1059142"/>
          </a:xfrm>
        </p:grpSpPr>
        <p:sp>
          <p:nvSpPr>
            <p:cNvPr name="Freeform 8" id="8"/>
            <p:cNvSpPr/>
            <p:nvPr/>
          </p:nvSpPr>
          <p:spPr>
            <a:xfrm flipH="false" flipV="false" rot="0">
              <a:off x="0" y="0"/>
              <a:ext cx="1500474" cy="1059143"/>
            </a:xfrm>
            <a:custGeom>
              <a:avLst/>
              <a:gdLst/>
              <a:ahLst/>
              <a:cxnLst/>
              <a:rect r="r" b="b" t="t" l="l"/>
              <a:pathLst>
                <a:path h="1059143" w="1500474">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grpSp>
        <p:nvGrpSpPr>
          <p:cNvPr name="Group 9" id="9"/>
          <p:cNvGrpSpPr/>
          <p:nvPr/>
        </p:nvGrpSpPr>
        <p:grpSpPr>
          <a:xfrm rot="0">
            <a:off x="8935945" y="6634117"/>
            <a:ext cx="4487608" cy="2903329"/>
            <a:chOff x="0" y="0"/>
            <a:chExt cx="1637092" cy="1059142"/>
          </a:xfrm>
        </p:grpSpPr>
        <p:sp>
          <p:nvSpPr>
            <p:cNvPr name="Freeform 10" id="10"/>
            <p:cNvSpPr/>
            <p:nvPr/>
          </p:nvSpPr>
          <p:spPr>
            <a:xfrm flipH="false" flipV="false" rot="0">
              <a:off x="0" y="0"/>
              <a:ext cx="1637092" cy="1059143"/>
            </a:xfrm>
            <a:custGeom>
              <a:avLst/>
              <a:gdLst/>
              <a:ahLst/>
              <a:cxnLst/>
              <a:rect r="r" b="b" t="t" l="l"/>
              <a:pathLst>
                <a:path h="1059143" w="1637092">
                  <a:moveTo>
                    <a:pt x="1512632" y="1059142"/>
                  </a:moveTo>
                  <a:lnTo>
                    <a:pt x="124460" y="1059142"/>
                  </a:lnTo>
                  <a:cubicBezTo>
                    <a:pt x="55880" y="1059142"/>
                    <a:pt x="0" y="1003262"/>
                    <a:pt x="0" y="934682"/>
                  </a:cubicBezTo>
                  <a:lnTo>
                    <a:pt x="0" y="124460"/>
                  </a:lnTo>
                  <a:cubicBezTo>
                    <a:pt x="0" y="55880"/>
                    <a:pt x="55880" y="0"/>
                    <a:pt x="124460" y="0"/>
                  </a:cubicBezTo>
                  <a:lnTo>
                    <a:pt x="1512632" y="0"/>
                  </a:lnTo>
                  <a:cubicBezTo>
                    <a:pt x="1581212" y="0"/>
                    <a:pt x="1637092" y="55880"/>
                    <a:pt x="1637092" y="124460"/>
                  </a:cubicBezTo>
                  <a:lnTo>
                    <a:pt x="1637092" y="934682"/>
                  </a:lnTo>
                  <a:cubicBezTo>
                    <a:pt x="1637092" y="1003263"/>
                    <a:pt x="1581212" y="1059143"/>
                    <a:pt x="1512632" y="1059143"/>
                  </a:cubicBezTo>
                  <a:close/>
                </a:path>
              </a:pathLst>
            </a:custGeom>
            <a:solidFill>
              <a:srgbClr val="263F6B"/>
            </a:solidFill>
          </p:spPr>
        </p:sp>
      </p:grpSp>
      <p:grpSp>
        <p:nvGrpSpPr>
          <p:cNvPr name="Group 11" id="11"/>
          <p:cNvGrpSpPr>
            <a:grpSpLocks noChangeAspect="true"/>
          </p:cNvGrpSpPr>
          <p:nvPr/>
        </p:nvGrpSpPr>
        <p:grpSpPr>
          <a:xfrm rot="0">
            <a:off x="421974" y="2909650"/>
            <a:ext cx="4113110" cy="4113110"/>
            <a:chOff x="0" y="0"/>
            <a:chExt cx="6350000" cy="6350000"/>
          </a:xfrm>
        </p:grpSpPr>
        <p:sp>
          <p:nvSpPr>
            <p:cNvPr name="Freeform 12" id="12"/>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9806" t="0" r="-81793" b="0"/>
              </a:stretch>
            </a:blipFill>
          </p:spPr>
        </p:sp>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4" id="14"/>
          <p:cNvGrpSpPr>
            <a:grpSpLocks noChangeAspect="true"/>
          </p:cNvGrpSpPr>
          <p:nvPr/>
        </p:nvGrpSpPr>
        <p:grpSpPr>
          <a:xfrm rot="0">
            <a:off x="9496348" y="4169409"/>
            <a:ext cx="3366802" cy="3366802"/>
            <a:chOff x="0" y="0"/>
            <a:chExt cx="6350000" cy="6350000"/>
          </a:xfrm>
        </p:grpSpPr>
        <p:sp>
          <p:nvSpPr>
            <p:cNvPr name="Freeform 15" id="1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1787" t="-9636" r="-20627" b="-22778"/>
              </a:stretch>
            </a:blipFill>
          </p:spPr>
        </p:sp>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17" id="17"/>
          <p:cNvGrpSpPr>
            <a:grpSpLocks noChangeAspect="true"/>
          </p:cNvGrpSpPr>
          <p:nvPr/>
        </p:nvGrpSpPr>
        <p:grpSpPr>
          <a:xfrm rot="0">
            <a:off x="5327950" y="434580"/>
            <a:ext cx="3518990" cy="3518990"/>
            <a:chOff x="0" y="0"/>
            <a:chExt cx="6350000" cy="6350000"/>
          </a:xfrm>
        </p:grpSpPr>
        <p:sp>
          <p:nvSpPr>
            <p:cNvPr name="Freeform 18" id="18"/>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0" t="-7320" r="0" b="-14491"/>
              </a:stretch>
            </a:blipFill>
          </p:spPr>
        </p:sp>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name="Group 20" id="20"/>
          <p:cNvGrpSpPr>
            <a:grpSpLocks noChangeAspect="true"/>
          </p:cNvGrpSpPr>
          <p:nvPr/>
        </p:nvGrpSpPr>
        <p:grpSpPr>
          <a:xfrm rot="0">
            <a:off x="13672739" y="872501"/>
            <a:ext cx="3081069" cy="3081069"/>
            <a:chOff x="0" y="0"/>
            <a:chExt cx="6350000" cy="6350000"/>
          </a:xfrm>
        </p:grpSpPr>
        <p:sp>
          <p:nvSpPr>
            <p:cNvPr name="Freeform 21" id="21"/>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0" t="-1805" r="0" b="-32281"/>
              </a:stretch>
            </a:blipFill>
          </p:spPr>
        </p:sp>
        <p:sp>
          <p:nvSpPr>
            <p:cNvPr name="Freeform 22" id="22"/>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name="AutoShape 23" id="23"/>
          <p:cNvSpPr/>
          <p:nvPr/>
        </p:nvSpPr>
        <p:spPr>
          <a:xfrm flipV="true">
            <a:off x="3878411" y="2413035"/>
            <a:ext cx="1298117" cy="717934"/>
          </a:xfrm>
          <a:prstGeom prst="line">
            <a:avLst/>
          </a:prstGeom>
          <a:ln cap="rnd" w="47625">
            <a:solidFill>
              <a:srgbClr val="263F6B"/>
            </a:solidFill>
            <a:prstDash val="solid"/>
            <a:headEnd type="oval" len="lg" w="lg"/>
            <a:tailEnd type="oval" len="lg" w="lg"/>
          </a:ln>
        </p:spPr>
      </p:sp>
      <p:sp>
        <p:nvSpPr>
          <p:cNvPr name="AutoShape 24" id="24"/>
          <p:cNvSpPr/>
          <p:nvPr/>
        </p:nvSpPr>
        <p:spPr>
          <a:xfrm flipV="true">
            <a:off x="11927147" y="2413035"/>
            <a:ext cx="1329963" cy="1793339"/>
          </a:xfrm>
          <a:prstGeom prst="line">
            <a:avLst/>
          </a:prstGeom>
          <a:ln cap="rnd" w="47625">
            <a:solidFill>
              <a:srgbClr val="263F6B"/>
            </a:solidFill>
            <a:prstDash val="solid"/>
            <a:headEnd type="oval" len="lg" w="lg"/>
            <a:tailEnd type="oval" len="lg" w="lg"/>
          </a:ln>
        </p:spPr>
      </p:sp>
      <p:sp>
        <p:nvSpPr>
          <p:cNvPr name="AutoShape 25" id="25"/>
          <p:cNvSpPr/>
          <p:nvPr/>
        </p:nvSpPr>
        <p:spPr>
          <a:xfrm flipH="true" flipV="true">
            <a:off x="7394553" y="6650955"/>
            <a:ext cx="1452387" cy="1434827"/>
          </a:xfrm>
          <a:prstGeom prst="line">
            <a:avLst/>
          </a:prstGeom>
          <a:ln cap="rnd" w="47625">
            <a:solidFill>
              <a:srgbClr val="263F6B"/>
            </a:solidFill>
            <a:prstDash val="solid"/>
            <a:headEnd type="oval" len="lg" w="lg"/>
            <a:tailEnd type="oval" len="lg" w="lg"/>
          </a:ln>
        </p:spPr>
      </p:sp>
      <p:sp>
        <p:nvSpPr>
          <p:cNvPr name="AutoShape 26" id="26"/>
          <p:cNvSpPr/>
          <p:nvPr/>
        </p:nvSpPr>
        <p:spPr>
          <a:xfrm rot="-2700000">
            <a:off x="15641497" y="9043300"/>
            <a:ext cx="5293007" cy="2487400"/>
          </a:xfrm>
          <a:prstGeom prst="rect">
            <a:avLst/>
          </a:prstGeom>
          <a:solidFill>
            <a:srgbClr val="213559"/>
          </a:solidFill>
        </p:spPr>
      </p:sp>
      <p:sp>
        <p:nvSpPr>
          <p:cNvPr name="AutoShape 27" id="27"/>
          <p:cNvSpPr/>
          <p:nvPr/>
        </p:nvSpPr>
        <p:spPr>
          <a:xfrm rot="-2700000">
            <a:off x="-2646503" y="-1243700"/>
            <a:ext cx="5293007" cy="2487400"/>
          </a:xfrm>
          <a:prstGeom prst="rect">
            <a:avLst/>
          </a:prstGeom>
          <a:solidFill>
            <a:srgbClr val="213559"/>
          </a:solidFill>
        </p:spPr>
      </p:sp>
      <p:sp>
        <p:nvSpPr>
          <p:cNvPr name="TextBox 28" id="28"/>
          <p:cNvSpPr txBox="true"/>
          <p:nvPr/>
        </p:nvSpPr>
        <p:spPr>
          <a:xfrm rot="0">
            <a:off x="337667" y="7004444"/>
            <a:ext cx="4404386" cy="396875"/>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1 Ultra-Bold"/>
              </a:rPr>
              <a:t>FOUNDER &amp; CHAIRMAN</a:t>
            </a:r>
          </a:p>
        </p:txBody>
      </p:sp>
      <p:sp>
        <p:nvSpPr>
          <p:cNvPr name="TextBox 29" id="29"/>
          <p:cNvSpPr txBox="true"/>
          <p:nvPr/>
        </p:nvSpPr>
        <p:spPr>
          <a:xfrm rot="0">
            <a:off x="5030890" y="4005942"/>
            <a:ext cx="4113110" cy="529590"/>
          </a:xfrm>
          <a:prstGeom prst="rect">
            <a:avLst/>
          </a:prstGeom>
        </p:spPr>
        <p:txBody>
          <a:bodyPr anchor="t" rtlCol="false" tIns="0" lIns="0" bIns="0" rIns="0">
            <a:spAutoFit/>
          </a:bodyPr>
          <a:lstStyle/>
          <a:p>
            <a:pPr algn="ctr">
              <a:lnSpc>
                <a:spcPts val="4289"/>
              </a:lnSpc>
            </a:pPr>
            <a:r>
              <a:rPr lang="en-US" sz="3299" spc="65">
                <a:solidFill>
                  <a:srgbClr val="FFFFFF"/>
                </a:solidFill>
                <a:latin typeface="Montserrat 1 Ultra-Bold"/>
              </a:rPr>
              <a:t>PRESIDENT</a:t>
            </a:r>
          </a:p>
        </p:txBody>
      </p:sp>
      <p:sp>
        <p:nvSpPr>
          <p:cNvPr name="TextBox 30" id="30"/>
          <p:cNvSpPr txBox="true"/>
          <p:nvPr/>
        </p:nvSpPr>
        <p:spPr>
          <a:xfrm rot="0">
            <a:off x="13257110" y="4015467"/>
            <a:ext cx="4113110" cy="396875"/>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1 Ultra-Bold"/>
              </a:rPr>
              <a:t>MARKETING MANAGER</a:t>
            </a:r>
          </a:p>
        </p:txBody>
      </p:sp>
      <p:sp>
        <p:nvSpPr>
          <p:cNvPr name="TextBox 31" id="31"/>
          <p:cNvSpPr txBox="true"/>
          <p:nvPr/>
        </p:nvSpPr>
        <p:spPr>
          <a:xfrm rot="0">
            <a:off x="1028700" y="1243598"/>
            <a:ext cx="3328900" cy="1507191"/>
          </a:xfrm>
          <a:prstGeom prst="rect">
            <a:avLst/>
          </a:prstGeom>
        </p:spPr>
        <p:txBody>
          <a:bodyPr anchor="t" rtlCol="false" tIns="0" lIns="0" bIns="0" rIns="0">
            <a:spAutoFit/>
          </a:bodyPr>
          <a:lstStyle/>
          <a:p>
            <a:pPr>
              <a:lnSpc>
                <a:spcPts val="5761"/>
              </a:lnSpc>
            </a:pPr>
            <a:r>
              <a:rPr lang="en-US" sz="5879" spc="-346">
                <a:solidFill>
                  <a:srgbClr val="263F6B"/>
                </a:solidFill>
                <a:latin typeface="Montserrat 1 Ultra-Bold Italics"/>
              </a:rPr>
              <a:t>KEY PEOPLE</a:t>
            </a:r>
          </a:p>
        </p:txBody>
      </p:sp>
      <p:sp>
        <p:nvSpPr>
          <p:cNvPr name="TextBox 32" id="32"/>
          <p:cNvSpPr txBox="true"/>
          <p:nvPr/>
        </p:nvSpPr>
        <p:spPr>
          <a:xfrm rot="0">
            <a:off x="917690" y="7469536"/>
            <a:ext cx="3121677" cy="1590675"/>
          </a:xfrm>
          <a:prstGeom prst="rect">
            <a:avLst/>
          </a:prstGeom>
        </p:spPr>
        <p:txBody>
          <a:bodyPr anchor="t" rtlCol="false" tIns="0" lIns="0" bIns="0" rIns="0">
            <a:spAutoFit/>
          </a:bodyPr>
          <a:lstStyle/>
          <a:p>
            <a:pPr algn="ctr">
              <a:lnSpc>
                <a:spcPts val="4200"/>
              </a:lnSpc>
            </a:pPr>
            <a:r>
              <a:rPr lang="en-US" sz="3000" spc="300">
                <a:solidFill>
                  <a:srgbClr val="FFFFFF"/>
                </a:solidFill>
                <a:latin typeface="Lato Bold"/>
              </a:rPr>
              <a:t>MR. TETSUO UI</a:t>
            </a:r>
          </a:p>
          <a:p>
            <a:pPr algn="ctr">
              <a:lnSpc>
                <a:spcPts val="4200"/>
              </a:lnSpc>
            </a:pPr>
          </a:p>
        </p:txBody>
      </p:sp>
      <p:sp>
        <p:nvSpPr>
          <p:cNvPr name="TextBox 33" id="33"/>
          <p:cNvSpPr txBox="true"/>
          <p:nvPr/>
        </p:nvSpPr>
        <p:spPr>
          <a:xfrm rot="0">
            <a:off x="4868459" y="4748167"/>
            <a:ext cx="4437973" cy="952500"/>
          </a:xfrm>
          <a:prstGeom prst="rect">
            <a:avLst/>
          </a:prstGeom>
        </p:spPr>
        <p:txBody>
          <a:bodyPr anchor="t" rtlCol="false" tIns="0" lIns="0" bIns="0" rIns="0">
            <a:spAutoFit/>
          </a:bodyPr>
          <a:lstStyle/>
          <a:p>
            <a:pPr algn="ctr">
              <a:lnSpc>
                <a:spcPts val="3750"/>
              </a:lnSpc>
              <a:spcBef>
                <a:spcPct val="0"/>
              </a:spcBef>
            </a:pPr>
            <a:r>
              <a:rPr lang="en-US" sz="3000" spc="300">
                <a:solidFill>
                  <a:srgbClr val="FFFFFF"/>
                </a:solidFill>
                <a:latin typeface="Lato Bold Italics"/>
              </a:rPr>
              <a:t>MR. HIDEHIKO FUKUDA</a:t>
            </a:r>
          </a:p>
        </p:txBody>
      </p:sp>
      <p:sp>
        <p:nvSpPr>
          <p:cNvPr name="TextBox 34" id="34"/>
          <p:cNvSpPr txBox="true"/>
          <p:nvPr/>
        </p:nvSpPr>
        <p:spPr>
          <a:xfrm rot="0">
            <a:off x="9144000" y="7382269"/>
            <a:ext cx="4113110" cy="396875"/>
          </a:xfrm>
          <a:prstGeom prst="rect">
            <a:avLst/>
          </a:prstGeom>
        </p:spPr>
        <p:txBody>
          <a:bodyPr anchor="t" rtlCol="false" tIns="0" lIns="0" bIns="0" rIns="0">
            <a:spAutoFit/>
          </a:bodyPr>
          <a:lstStyle/>
          <a:p>
            <a:pPr algn="ctr">
              <a:lnSpc>
                <a:spcPts val="3250"/>
              </a:lnSpc>
            </a:pPr>
            <a:r>
              <a:rPr lang="en-US" sz="2500" spc="50">
                <a:solidFill>
                  <a:srgbClr val="FFFFFF"/>
                </a:solidFill>
                <a:latin typeface="Montserrat 1 Ultra-Bold"/>
              </a:rPr>
              <a:t>MANAGING DIRECTORS</a:t>
            </a:r>
          </a:p>
        </p:txBody>
      </p:sp>
      <p:sp>
        <p:nvSpPr>
          <p:cNvPr name="TextBox 35" id="35"/>
          <p:cNvSpPr txBox="true"/>
          <p:nvPr/>
        </p:nvSpPr>
        <p:spPr>
          <a:xfrm rot="0">
            <a:off x="9644211" y="8073652"/>
            <a:ext cx="3071077" cy="952500"/>
          </a:xfrm>
          <a:prstGeom prst="rect">
            <a:avLst/>
          </a:prstGeom>
        </p:spPr>
        <p:txBody>
          <a:bodyPr anchor="t" rtlCol="false" tIns="0" lIns="0" bIns="0" rIns="0">
            <a:spAutoFit/>
          </a:bodyPr>
          <a:lstStyle/>
          <a:p>
            <a:pPr algn="ctr" marL="0" indent="0" lvl="0">
              <a:lnSpc>
                <a:spcPts val="3750"/>
              </a:lnSpc>
              <a:spcBef>
                <a:spcPct val="0"/>
              </a:spcBef>
            </a:pPr>
            <a:r>
              <a:rPr lang="en-US" sz="3000" spc="300" u="none">
                <a:solidFill>
                  <a:srgbClr val="FFFFFF"/>
                </a:solidFill>
                <a:latin typeface="Lato Bold Italics"/>
              </a:rPr>
              <a:t>MR.HISAO  YAMAGUCHI</a:t>
            </a:r>
          </a:p>
        </p:txBody>
      </p:sp>
      <p:sp>
        <p:nvSpPr>
          <p:cNvPr name="TextBox 36" id="36"/>
          <p:cNvSpPr txBox="true"/>
          <p:nvPr/>
        </p:nvSpPr>
        <p:spPr>
          <a:xfrm rot="0">
            <a:off x="13672739" y="4748167"/>
            <a:ext cx="3396151" cy="952500"/>
          </a:xfrm>
          <a:prstGeom prst="rect">
            <a:avLst/>
          </a:prstGeom>
        </p:spPr>
        <p:txBody>
          <a:bodyPr anchor="t" rtlCol="false" tIns="0" lIns="0" bIns="0" rIns="0">
            <a:spAutoFit/>
          </a:bodyPr>
          <a:lstStyle/>
          <a:p>
            <a:pPr algn="ctr" marL="0" indent="0" lvl="0">
              <a:lnSpc>
                <a:spcPts val="3750"/>
              </a:lnSpc>
              <a:spcBef>
                <a:spcPct val="0"/>
              </a:spcBef>
            </a:pPr>
            <a:r>
              <a:rPr lang="en-US" sz="3000" spc="300">
                <a:solidFill>
                  <a:srgbClr val="FFFFFF"/>
                </a:solidFill>
                <a:latin typeface="Lato Bold Italics"/>
              </a:rPr>
              <a:t>MS. PATCHARA ROSCHUN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3893505" y="7135451"/>
            <a:ext cx="25783492" cy="5661841"/>
          </a:xfrm>
          <a:prstGeom prst="rect">
            <a:avLst/>
          </a:prstGeom>
          <a:solidFill>
            <a:srgbClr val="545454">
              <a:alpha val="4706"/>
            </a:srgbClr>
          </a:solidFill>
        </p:spPr>
      </p:sp>
      <p:sp>
        <p:nvSpPr>
          <p:cNvPr name="AutoShape 3" id="3"/>
          <p:cNvSpPr/>
          <p:nvPr/>
        </p:nvSpPr>
        <p:spPr>
          <a:xfrm rot="-1753206">
            <a:off x="-800704" y="3917441"/>
            <a:ext cx="25783492" cy="9586163"/>
          </a:xfrm>
          <a:prstGeom prst="rect">
            <a:avLst/>
          </a:prstGeom>
          <a:solidFill>
            <a:srgbClr val="545454">
              <a:alpha val="4706"/>
            </a:srgbClr>
          </a:solidFill>
        </p:spPr>
      </p:sp>
      <p:sp>
        <p:nvSpPr>
          <p:cNvPr name="Freeform 4" id="4"/>
          <p:cNvSpPr/>
          <p:nvPr/>
        </p:nvSpPr>
        <p:spPr>
          <a:xfrm flipH="false" flipV="false" rot="0">
            <a:off x="17231243" y="698454"/>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00059" y="7012999"/>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rot="-2700000">
            <a:off x="-2646503" y="-1243700"/>
            <a:ext cx="5293007" cy="2487400"/>
          </a:xfrm>
          <a:prstGeom prst="rect">
            <a:avLst/>
          </a:prstGeom>
          <a:solidFill>
            <a:srgbClr val="213559"/>
          </a:solidFill>
        </p:spPr>
      </p:sp>
      <p:sp>
        <p:nvSpPr>
          <p:cNvPr name="AutoShape 7" id="7"/>
          <p:cNvSpPr/>
          <p:nvPr/>
        </p:nvSpPr>
        <p:spPr>
          <a:xfrm rot="-2700000">
            <a:off x="15641497" y="9043300"/>
            <a:ext cx="5293007" cy="2487400"/>
          </a:xfrm>
          <a:prstGeom prst="rect">
            <a:avLst/>
          </a:prstGeom>
          <a:solidFill>
            <a:srgbClr val="213559"/>
          </a:solidFill>
        </p:spPr>
      </p:sp>
      <p:grpSp>
        <p:nvGrpSpPr>
          <p:cNvPr name="Group 8" id="8"/>
          <p:cNvGrpSpPr>
            <a:grpSpLocks noChangeAspect="true"/>
          </p:cNvGrpSpPr>
          <p:nvPr/>
        </p:nvGrpSpPr>
        <p:grpSpPr>
          <a:xfrm rot="0">
            <a:off x="1502955" y="1468928"/>
            <a:ext cx="3297727" cy="329771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4939" r="0" b="-166356"/>
              </a:stretch>
            </a:blipFill>
          </p:spPr>
        </p:sp>
      </p:grpSp>
      <p:grpSp>
        <p:nvGrpSpPr>
          <p:cNvPr name="Group 10" id="10"/>
          <p:cNvGrpSpPr>
            <a:grpSpLocks noChangeAspect="true"/>
          </p:cNvGrpSpPr>
          <p:nvPr/>
        </p:nvGrpSpPr>
        <p:grpSpPr>
          <a:xfrm rot="0">
            <a:off x="5218416" y="1592771"/>
            <a:ext cx="3235535" cy="3235522"/>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2313" r="0" b="-17621"/>
              </a:stretch>
            </a:blipFill>
          </p:spPr>
        </p:sp>
      </p:grpSp>
      <p:grpSp>
        <p:nvGrpSpPr>
          <p:cNvPr name="Group 12" id="12"/>
          <p:cNvGrpSpPr>
            <a:grpSpLocks noChangeAspect="true"/>
          </p:cNvGrpSpPr>
          <p:nvPr/>
        </p:nvGrpSpPr>
        <p:grpSpPr>
          <a:xfrm rot="0">
            <a:off x="8695308" y="1592771"/>
            <a:ext cx="3235535" cy="3235522"/>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6179" r="0" b="-190087"/>
              </a:stretch>
            </a:blipFill>
          </p:spPr>
        </p:sp>
      </p:grpSp>
      <p:grpSp>
        <p:nvGrpSpPr>
          <p:cNvPr name="Group 14" id="14"/>
          <p:cNvGrpSpPr>
            <a:grpSpLocks noChangeAspect="true"/>
          </p:cNvGrpSpPr>
          <p:nvPr/>
        </p:nvGrpSpPr>
        <p:grpSpPr>
          <a:xfrm rot="0">
            <a:off x="12301676" y="1531120"/>
            <a:ext cx="3235535" cy="3235522"/>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2169" r="0" b="-173216"/>
              </a:stretch>
            </a:blipFill>
          </p:spPr>
        </p:sp>
      </p:grpSp>
      <p:grpSp>
        <p:nvGrpSpPr>
          <p:cNvPr name="Group 16" id="16"/>
          <p:cNvGrpSpPr>
            <a:grpSpLocks noChangeAspect="true"/>
          </p:cNvGrpSpPr>
          <p:nvPr/>
        </p:nvGrpSpPr>
        <p:grpSpPr>
          <a:xfrm rot="0">
            <a:off x="3130876" y="6346654"/>
            <a:ext cx="3235535" cy="3235522"/>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23378" r="0" b="-182850"/>
              </a:stretch>
            </a:blipFill>
          </p:spPr>
        </p:sp>
      </p:grpSp>
      <p:grpSp>
        <p:nvGrpSpPr>
          <p:cNvPr name="Group 18" id="18"/>
          <p:cNvGrpSpPr>
            <a:grpSpLocks noChangeAspect="true"/>
          </p:cNvGrpSpPr>
          <p:nvPr/>
        </p:nvGrpSpPr>
        <p:grpSpPr>
          <a:xfrm rot="0">
            <a:off x="6697710" y="6384754"/>
            <a:ext cx="3235535" cy="3235522"/>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7017" r="0" b="-176778"/>
              </a:stretch>
            </a:blipFill>
          </p:spPr>
        </p:sp>
      </p:grpSp>
      <p:grpSp>
        <p:nvGrpSpPr>
          <p:cNvPr name="Group 20" id="20"/>
          <p:cNvGrpSpPr>
            <a:grpSpLocks noChangeAspect="true"/>
          </p:cNvGrpSpPr>
          <p:nvPr/>
        </p:nvGrpSpPr>
        <p:grpSpPr>
          <a:xfrm rot="0">
            <a:off x="10055858" y="6365704"/>
            <a:ext cx="3235535" cy="3235522"/>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15847" r="0" b="-127734"/>
              </a:stretch>
            </a:blipFill>
          </p:spPr>
        </p:sp>
      </p:grpSp>
      <p:grpSp>
        <p:nvGrpSpPr>
          <p:cNvPr name="Group 22" id="22"/>
          <p:cNvGrpSpPr>
            <a:grpSpLocks noChangeAspect="true"/>
          </p:cNvGrpSpPr>
          <p:nvPr/>
        </p:nvGrpSpPr>
        <p:grpSpPr>
          <a:xfrm rot="0">
            <a:off x="13774070" y="6313316"/>
            <a:ext cx="3235535" cy="3235522"/>
            <a:chOff x="0" y="0"/>
            <a:chExt cx="6350000" cy="6349975"/>
          </a:xfrm>
        </p:grpSpPr>
        <p:sp>
          <p:nvSpPr>
            <p:cNvPr name="Freeform 23" id="2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0" t="-6381" r="0" b="-149135"/>
              </a:stretch>
            </a:blipFill>
          </p:spPr>
        </p:sp>
      </p:grpSp>
      <p:sp>
        <p:nvSpPr>
          <p:cNvPr name="AutoShape 24" id="24"/>
          <p:cNvSpPr/>
          <p:nvPr/>
        </p:nvSpPr>
        <p:spPr>
          <a:xfrm>
            <a:off x="1407699" y="5445096"/>
            <a:ext cx="16230600" cy="47625"/>
          </a:xfrm>
          <a:prstGeom prst="line">
            <a:avLst/>
          </a:prstGeom>
          <a:ln cap="rnd" w="95250">
            <a:solidFill>
              <a:srgbClr val="000000"/>
            </a:solidFill>
            <a:prstDash val="solid"/>
            <a:headEnd type="none" len="sm" w="sm"/>
            <a:tailEnd type="none" len="sm" w="sm"/>
          </a:ln>
        </p:spPr>
      </p:sp>
      <p:grpSp>
        <p:nvGrpSpPr>
          <p:cNvPr name="Group 25" id="25"/>
          <p:cNvGrpSpPr/>
          <p:nvPr/>
        </p:nvGrpSpPr>
        <p:grpSpPr>
          <a:xfrm rot="0">
            <a:off x="2428423" y="5213217"/>
            <a:ext cx="511382" cy="511382"/>
            <a:chOff x="0" y="0"/>
            <a:chExt cx="6350000" cy="6350000"/>
          </a:xfrm>
        </p:grpSpPr>
        <p:sp>
          <p:nvSpPr>
            <p:cNvPr name="Freeform 26" id="26"/>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27" id="27"/>
          <p:cNvGrpSpPr/>
          <p:nvPr/>
        </p:nvGrpSpPr>
        <p:grpSpPr>
          <a:xfrm rot="0">
            <a:off x="6186328" y="5213217"/>
            <a:ext cx="511382" cy="511382"/>
            <a:chOff x="0" y="0"/>
            <a:chExt cx="6350000" cy="6350000"/>
          </a:xfrm>
        </p:grpSpPr>
        <p:sp>
          <p:nvSpPr>
            <p:cNvPr name="Freeform 28" id="28"/>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29" id="29"/>
          <p:cNvGrpSpPr/>
          <p:nvPr/>
        </p:nvGrpSpPr>
        <p:grpSpPr>
          <a:xfrm rot="0">
            <a:off x="12348289" y="5213217"/>
            <a:ext cx="511382" cy="511382"/>
            <a:chOff x="0" y="0"/>
            <a:chExt cx="6350000" cy="6350000"/>
          </a:xfrm>
        </p:grpSpPr>
        <p:sp>
          <p:nvSpPr>
            <p:cNvPr name="Freeform 30" id="30"/>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31" id="31"/>
          <p:cNvGrpSpPr/>
          <p:nvPr/>
        </p:nvGrpSpPr>
        <p:grpSpPr>
          <a:xfrm rot="0">
            <a:off x="9267308" y="5213217"/>
            <a:ext cx="511382" cy="511382"/>
            <a:chOff x="0" y="0"/>
            <a:chExt cx="6350000" cy="6350000"/>
          </a:xfrm>
        </p:grpSpPr>
        <p:sp>
          <p:nvSpPr>
            <p:cNvPr name="Freeform 32" id="32"/>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33" id="33"/>
          <p:cNvGrpSpPr/>
          <p:nvPr/>
        </p:nvGrpSpPr>
        <p:grpSpPr>
          <a:xfrm rot="0">
            <a:off x="15429269" y="5213217"/>
            <a:ext cx="511382" cy="511382"/>
            <a:chOff x="0" y="0"/>
            <a:chExt cx="6350000" cy="6350000"/>
          </a:xfrm>
        </p:grpSpPr>
        <p:sp>
          <p:nvSpPr>
            <p:cNvPr name="Freeform 34" id="34"/>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sp>
        <p:nvSpPr>
          <p:cNvPr name="TextBox 35" id="35"/>
          <p:cNvSpPr txBox="true"/>
          <p:nvPr/>
        </p:nvSpPr>
        <p:spPr>
          <a:xfrm rot="0">
            <a:off x="3661500" y="439749"/>
            <a:ext cx="10673482" cy="861378"/>
          </a:xfrm>
          <a:prstGeom prst="rect">
            <a:avLst/>
          </a:prstGeom>
        </p:spPr>
        <p:txBody>
          <a:bodyPr anchor="t" rtlCol="false" tIns="0" lIns="0" bIns="0" rIns="0">
            <a:spAutoFit/>
          </a:bodyPr>
          <a:lstStyle/>
          <a:p>
            <a:pPr algn="ctr">
              <a:lnSpc>
                <a:spcPts val="6492"/>
              </a:lnSpc>
            </a:pPr>
            <a:r>
              <a:rPr lang="en-US" sz="6625" spc="-390">
                <a:solidFill>
                  <a:srgbClr val="263F6B"/>
                </a:solidFill>
                <a:latin typeface="Montserrat 1 Bold Italics"/>
              </a:rPr>
              <a:t>AWARD</a:t>
            </a:r>
          </a:p>
        </p:txBody>
      </p:sp>
      <p:sp>
        <p:nvSpPr>
          <p:cNvPr name="TextBox 36" id="36"/>
          <p:cNvSpPr txBox="true"/>
          <p:nvPr/>
        </p:nvSpPr>
        <p:spPr>
          <a:xfrm rot="0">
            <a:off x="4996607" y="9686951"/>
            <a:ext cx="8294787"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Our award, speaks for our quality</a:t>
            </a:r>
          </a:p>
        </p:txBody>
      </p:sp>
      <p:grpSp>
        <p:nvGrpSpPr>
          <p:cNvPr name="Group 37" id="37"/>
          <p:cNvGrpSpPr/>
          <p:nvPr/>
        </p:nvGrpSpPr>
        <p:grpSpPr>
          <a:xfrm rot="0">
            <a:off x="927873" y="4498846"/>
            <a:ext cx="1748433" cy="769534"/>
            <a:chOff x="0" y="0"/>
            <a:chExt cx="1500474" cy="660400"/>
          </a:xfrm>
        </p:grpSpPr>
        <p:sp>
          <p:nvSpPr>
            <p:cNvPr name="Freeform 38" id="38"/>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39" id="39"/>
          <p:cNvGrpSpPr/>
          <p:nvPr/>
        </p:nvGrpSpPr>
        <p:grpSpPr>
          <a:xfrm rot="0">
            <a:off x="4547664" y="4536946"/>
            <a:ext cx="1748433" cy="769534"/>
            <a:chOff x="0" y="0"/>
            <a:chExt cx="1500474" cy="660400"/>
          </a:xfrm>
        </p:grpSpPr>
        <p:sp>
          <p:nvSpPr>
            <p:cNvPr name="Freeform 40" id="40"/>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41" id="41"/>
          <p:cNvGrpSpPr/>
          <p:nvPr/>
        </p:nvGrpSpPr>
        <p:grpSpPr>
          <a:xfrm rot="0">
            <a:off x="7614186" y="4536946"/>
            <a:ext cx="1748433" cy="769534"/>
            <a:chOff x="0" y="0"/>
            <a:chExt cx="1500474" cy="660400"/>
          </a:xfrm>
        </p:grpSpPr>
        <p:sp>
          <p:nvSpPr>
            <p:cNvPr name="Freeform 42" id="42"/>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43" id="43"/>
          <p:cNvGrpSpPr/>
          <p:nvPr/>
        </p:nvGrpSpPr>
        <p:grpSpPr>
          <a:xfrm rot="0">
            <a:off x="10660715" y="4570787"/>
            <a:ext cx="1748433" cy="769534"/>
            <a:chOff x="0" y="0"/>
            <a:chExt cx="1500474" cy="660400"/>
          </a:xfrm>
        </p:grpSpPr>
        <p:sp>
          <p:nvSpPr>
            <p:cNvPr name="Freeform 44" id="44"/>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45" id="45"/>
          <p:cNvGrpSpPr/>
          <p:nvPr/>
        </p:nvGrpSpPr>
        <p:grpSpPr>
          <a:xfrm rot="0">
            <a:off x="13774070" y="4542212"/>
            <a:ext cx="1748433" cy="769534"/>
            <a:chOff x="0" y="0"/>
            <a:chExt cx="1500474" cy="660400"/>
          </a:xfrm>
        </p:grpSpPr>
        <p:sp>
          <p:nvSpPr>
            <p:cNvPr name="Freeform 46" id="46"/>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47" id="47"/>
          <p:cNvGrpSpPr/>
          <p:nvPr/>
        </p:nvGrpSpPr>
        <p:grpSpPr>
          <a:xfrm rot="0">
            <a:off x="12802715" y="5583208"/>
            <a:ext cx="1756242" cy="772971"/>
            <a:chOff x="0" y="0"/>
            <a:chExt cx="1500474" cy="660400"/>
          </a:xfrm>
        </p:grpSpPr>
        <p:sp>
          <p:nvSpPr>
            <p:cNvPr name="Freeform 48" id="48"/>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49" id="49"/>
          <p:cNvGrpSpPr/>
          <p:nvPr/>
        </p:nvGrpSpPr>
        <p:grpSpPr>
          <a:xfrm rot="0">
            <a:off x="9778690" y="5540346"/>
            <a:ext cx="1756242" cy="772971"/>
            <a:chOff x="0" y="0"/>
            <a:chExt cx="1500474" cy="660400"/>
          </a:xfrm>
        </p:grpSpPr>
        <p:sp>
          <p:nvSpPr>
            <p:cNvPr name="Freeform 50" id="50"/>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51" id="51"/>
          <p:cNvGrpSpPr/>
          <p:nvPr/>
        </p:nvGrpSpPr>
        <p:grpSpPr>
          <a:xfrm rot="0">
            <a:off x="6697710" y="5540346"/>
            <a:ext cx="1756242" cy="772971"/>
            <a:chOff x="0" y="0"/>
            <a:chExt cx="1500474" cy="660400"/>
          </a:xfrm>
        </p:grpSpPr>
        <p:sp>
          <p:nvSpPr>
            <p:cNvPr name="Freeform 52" id="52"/>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53" id="53"/>
          <p:cNvGrpSpPr/>
          <p:nvPr/>
        </p:nvGrpSpPr>
        <p:grpSpPr>
          <a:xfrm rot="0">
            <a:off x="2901705" y="5573683"/>
            <a:ext cx="1756242" cy="772971"/>
            <a:chOff x="0" y="0"/>
            <a:chExt cx="1500474" cy="660400"/>
          </a:xfrm>
        </p:grpSpPr>
        <p:sp>
          <p:nvSpPr>
            <p:cNvPr name="Freeform 54" id="54"/>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sp>
        <p:nvSpPr>
          <p:cNvPr name="TextBox 55" id="55"/>
          <p:cNvSpPr txBox="true"/>
          <p:nvPr/>
        </p:nvSpPr>
        <p:spPr>
          <a:xfrm rot="0">
            <a:off x="927873" y="4673932"/>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2007Y</a:t>
            </a:r>
          </a:p>
        </p:txBody>
      </p:sp>
      <p:sp>
        <p:nvSpPr>
          <p:cNvPr name="TextBox 56" id="56"/>
          <p:cNvSpPr txBox="true"/>
          <p:nvPr/>
        </p:nvSpPr>
        <p:spPr>
          <a:xfrm rot="0">
            <a:off x="4610169" y="4719017"/>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2010Y</a:t>
            </a:r>
          </a:p>
        </p:txBody>
      </p:sp>
      <p:sp>
        <p:nvSpPr>
          <p:cNvPr name="TextBox 57" id="57"/>
          <p:cNvSpPr txBox="true"/>
          <p:nvPr/>
        </p:nvSpPr>
        <p:spPr>
          <a:xfrm rot="0">
            <a:off x="7635442" y="4675650"/>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2012Y</a:t>
            </a:r>
          </a:p>
        </p:txBody>
      </p:sp>
      <p:sp>
        <p:nvSpPr>
          <p:cNvPr name="TextBox 58" id="58"/>
          <p:cNvSpPr txBox="true"/>
          <p:nvPr/>
        </p:nvSpPr>
        <p:spPr>
          <a:xfrm rot="0">
            <a:off x="10660715" y="4747592"/>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2014Y</a:t>
            </a:r>
          </a:p>
        </p:txBody>
      </p:sp>
      <p:sp>
        <p:nvSpPr>
          <p:cNvPr name="TextBox 59" id="59"/>
          <p:cNvSpPr txBox="true"/>
          <p:nvPr/>
        </p:nvSpPr>
        <p:spPr>
          <a:xfrm rot="0">
            <a:off x="13766262" y="4746625"/>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2015Y</a:t>
            </a:r>
          </a:p>
        </p:txBody>
      </p:sp>
      <p:sp>
        <p:nvSpPr>
          <p:cNvPr name="TextBox 60" id="60"/>
          <p:cNvSpPr txBox="true"/>
          <p:nvPr/>
        </p:nvSpPr>
        <p:spPr>
          <a:xfrm rot="0">
            <a:off x="2901705" y="5718868"/>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2015Y</a:t>
            </a:r>
          </a:p>
        </p:txBody>
      </p:sp>
      <p:sp>
        <p:nvSpPr>
          <p:cNvPr name="TextBox 61" id="61"/>
          <p:cNvSpPr txBox="true"/>
          <p:nvPr/>
        </p:nvSpPr>
        <p:spPr>
          <a:xfrm rot="0">
            <a:off x="6697710" y="5718868"/>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2016Y</a:t>
            </a:r>
          </a:p>
        </p:txBody>
      </p:sp>
      <p:sp>
        <p:nvSpPr>
          <p:cNvPr name="TextBox 62" id="62"/>
          <p:cNvSpPr txBox="true"/>
          <p:nvPr/>
        </p:nvSpPr>
        <p:spPr>
          <a:xfrm rot="0">
            <a:off x="9782594" y="5718868"/>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2017Y</a:t>
            </a:r>
          </a:p>
        </p:txBody>
      </p:sp>
      <p:sp>
        <p:nvSpPr>
          <p:cNvPr name="TextBox 63" id="63"/>
          <p:cNvSpPr txBox="true"/>
          <p:nvPr/>
        </p:nvSpPr>
        <p:spPr>
          <a:xfrm rot="0">
            <a:off x="12796246" y="5791274"/>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2018Y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8334797" y="5353018"/>
            <a:ext cx="25783492" cy="9586163"/>
          </a:xfrm>
          <a:prstGeom prst="rect">
            <a:avLst/>
          </a:prstGeom>
          <a:solidFill>
            <a:srgbClr val="545454">
              <a:alpha val="4706"/>
            </a:srgbClr>
          </a:solidFill>
        </p:spPr>
      </p:sp>
      <p:sp>
        <p:nvSpPr>
          <p:cNvPr name="Freeform 3" id="3"/>
          <p:cNvSpPr/>
          <p:nvPr/>
        </p:nvSpPr>
        <p:spPr>
          <a:xfrm flipH="false" flipV="false" rot="0">
            <a:off x="17231243" y="698454"/>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00059" y="7012999"/>
            <a:ext cx="2556816" cy="2575547"/>
          </a:xfrm>
          <a:custGeom>
            <a:avLst/>
            <a:gdLst/>
            <a:ahLst/>
            <a:cxnLst/>
            <a:rect r="r" b="b" t="t" l="l"/>
            <a:pathLst>
              <a:path h="2575547" w="2556816">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rot="-2700000">
            <a:off x="-2646503" y="-1243700"/>
            <a:ext cx="5293007" cy="2487400"/>
          </a:xfrm>
          <a:prstGeom prst="rect">
            <a:avLst/>
          </a:prstGeom>
          <a:solidFill>
            <a:srgbClr val="213559"/>
          </a:solidFill>
        </p:spPr>
      </p:sp>
      <p:sp>
        <p:nvSpPr>
          <p:cNvPr name="AutoShape 6" id="6"/>
          <p:cNvSpPr/>
          <p:nvPr/>
        </p:nvSpPr>
        <p:spPr>
          <a:xfrm rot="-2700000">
            <a:off x="15641497" y="9043300"/>
            <a:ext cx="5293007" cy="2487400"/>
          </a:xfrm>
          <a:prstGeom prst="rect">
            <a:avLst/>
          </a:prstGeom>
          <a:solidFill>
            <a:srgbClr val="213559"/>
          </a:solidFill>
        </p:spPr>
      </p:sp>
      <p:grpSp>
        <p:nvGrpSpPr>
          <p:cNvPr name="Group 7" id="7"/>
          <p:cNvGrpSpPr>
            <a:grpSpLocks noChangeAspect="true"/>
          </p:cNvGrpSpPr>
          <p:nvPr/>
        </p:nvGrpSpPr>
        <p:grpSpPr>
          <a:xfrm rot="0">
            <a:off x="1836330" y="1530580"/>
            <a:ext cx="3297727" cy="329771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2955" r="0" b="-189609"/>
              </a:stretch>
            </a:blipFill>
          </p:spPr>
        </p:sp>
      </p:grpSp>
      <p:grpSp>
        <p:nvGrpSpPr>
          <p:cNvPr name="Group 9" id="9"/>
          <p:cNvGrpSpPr>
            <a:grpSpLocks noChangeAspect="true"/>
          </p:cNvGrpSpPr>
          <p:nvPr/>
        </p:nvGrpSpPr>
        <p:grpSpPr>
          <a:xfrm rot="0">
            <a:off x="5691516" y="1592771"/>
            <a:ext cx="3235535" cy="3235522"/>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202565"/>
              </a:stretch>
            </a:blipFill>
          </p:spPr>
        </p:sp>
      </p:grpSp>
      <p:grpSp>
        <p:nvGrpSpPr>
          <p:cNvPr name="Group 11" id="11"/>
          <p:cNvGrpSpPr>
            <a:grpSpLocks noChangeAspect="true"/>
          </p:cNvGrpSpPr>
          <p:nvPr/>
        </p:nvGrpSpPr>
        <p:grpSpPr>
          <a:xfrm rot="0">
            <a:off x="9560711" y="1592771"/>
            <a:ext cx="3235535" cy="3235522"/>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18408" r="0" b="-170164"/>
              </a:stretch>
            </a:blipFill>
          </p:spPr>
        </p:sp>
      </p:grpSp>
      <p:sp>
        <p:nvSpPr>
          <p:cNvPr name="AutoShape 13" id="13"/>
          <p:cNvSpPr/>
          <p:nvPr/>
        </p:nvSpPr>
        <p:spPr>
          <a:xfrm>
            <a:off x="1407699" y="5445096"/>
            <a:ext cx="16230600" cy="47625"/>
          </a:xfrm>
          <a:prstGeom prst="line">
            <a:avLst/>
          </a:prstGeom>
          <a:ln cap="rnd" w="95250">
            <a:solidFill>
              <a:srgbClr val="000000"/>
            </a:solidFill>
            <a:prstDash val="solid"/>
            <a:headEnd type="none" len="sm" w="sm"/>
            <a:tailEnd type="none" len="sm" w="sm"/>
          </a:ln>
        </p:spPr>
      </p:sp>
      <p:grpSp>
        <p:nvGrpSpPr>
          <p:cNvPr name="Group 14" id="14"/>
          <p:cNvGrpSpPr/>
          <p:nvPr/>
        </p:nvGrpSpPr>
        <p:grpSpPr>
          <a:xfrm rot="0">
            <a:off x="2428423" y="5213217"/>
            <a:ext cx="511382" cy="511382"/>
            <a:chOff x="0" y="0"/>
            <a:chExt cx="6350000" cy="6350000"/>
          </a:xfrm>
        </p:grpSpPr>
        <p:sp>
          <p:nvSpPr>
            <p:cNvPr name="Freeform 15" id="15"/>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16" id="16"/>
          <p:cNvGrpSpPr/>
          <p:nvPr/>
        </p:nvGrpSpPr>
        <p:grpSpPr>
          <a:xfrm rot="0">
            <a:off x="6186328" y="5213217"/>
            <a:ext cx="511382" cy="511382"/>
            <a:chOff x="0" y="0"/>
            <a:chExt cx="6350000" cy="6350000"/>
          </a:xfrm>
        </p:grpSpPr>
        <p:sp>
          <p:nvSpPr>
            <p:cNvPr name="Freeform 17" id="1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18" id="18"/>
          <p:cNvGrpSpPr/>
          <p:nvPr/>
        </p:nvGrpSpPr>
        <p:grpSpPr>
          <a:xfrm rot="0">
            <a:off x="12348289" y="5213217"/>
            <a:ext cx="511382" cy="511382"/>
            <a:chOff x="0" y="0"/>
            <a:chExt cx="6350000" cy="6350000"/>
          </a:xfrm>
        </p:grpSpPr>
        <p:sp>
          <p:nvSpPr>
            <p:cNvPr name="Freeform 19" id="1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20" id="20"/>
          <p:cNvGrpSpPr/>
          <p:nvPr/>
        </p:nvGrpSpPr>
        <p:grpSpPr>
          <a:xfrm rot="0">
            <a:off x="9267308" y="5213217"/>
            <a:ext cx="511382" cy="511382"/>
            <a:chOff x="0" y="0"/>
            <a:chExt cx="6350000" cy="6350000"/>
          </a:xfrm>
        </p:grpSpPr>
        <p:sp>
          <p:nvSpPr>
            <p:cNvPr name="Freeform 21" id="21"/>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name="Group 22" id="22"/>
          <p:cNvGrpSpPr/>
          <p:nvPr/>
        </p:nvGrpSpPr>
        <p:grpSpPr>
          <a:xfrm rot="0">
            <a:off x="15429269" y="5213217"/>
            <a:ext cx="511382" cy="511382"/>
            <a:chOff x="0" y="0"/>
            <a:chExt cx="6350000" cy="6350000"/>
          </a:xfrm>
        </p:grpSpPr>
        <p:sp>
          <p:nvSpPr>
            <p:cNvPr name="Freeform 23" id="2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sp>
        <p:nvSpPr>
          <p:cNvPr name="TextBox 24" id="24"/>
          <p:cNvSpPr txBox="true"/>
          <p:nvPr/>
        </p:nvSpPr>
        <p:spPr>
          <a:xfrm rot="0">
            <a:off x="4996607" y="9691713"/>
            <a:ext cx="8294787"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263F6B"/>
                </a:solidFill>
                <a:latin typeface="Montserrat 1 Bold"/>
              </a:rPr>
              <a:t>Our award, speaks for our quality</a:t>
            </a:r>
          </a:p>
        </p:txBody>
      </p:sp>
      <p:grpSp>
        <p:nvGrpSpPr>
          <p:cNvPr name="Group 25" id="25"/>
          <p:cNvGrpSpPr/>
          <p:nvPr/>
        </p:nvGrpSpPr>
        <p:grpSpPr>
          <a:xfrm rot="0">
            <a:off x="927873" y="4498846"/>
            <a:ext cx="1748433" cy="769534"/>
            <a:chOff x="0" y="0"/>
            <a:chExt cx="1500474" cy="660400"/>
          </a:xfrm>
        </p:grpSpPr>
        <p:sp>
          <p:nvSpPr>
            <p:cNvPr name="Freeform 26" id="26"/>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27" id="27"/>
          <p:cNvGrpSpPr/>
          <p:nvPr/>
        </p:nvGrpSpPr>
        <p:grpSpPr>
          <a:xfrm rot="0">
            <a:off x="4547664" y="4536946"/>
            <a:ext cx="1748433" cy="769534"/>
            <a:chOff x="0" y="0"/>
            <a:chExt cx="1500474" cy="660400"/>
          </a:xfrm>
        </p:grpSpPr>
        <p:sp>
          <p:nvSpPr>
            <p:cNvPr name="Freeform 28" id="28"/>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grpSp>
        <p:nvGrpSpPr>
          <p:cNvPr name="Group 29" id="29"/>
          <p:cNvGrpSpPr/>
          <p:nvPr/>
        </p:nvGrpSpPr>
        <p:grpSpPr>
          <a:xfrm rot="0">
            <a:off x="8124025" y="4498846"/>
            <a:ext cx="1748433" cy="769534"/>
            <a:chOff x="0" y="0"/>
            <a:chExt cx="1500474" cy="660400"/>
          </a:xfrm>
        </p:grpSpPr>
        <p:sp>
          <p:nvSpPr>
            <p:cNvPr name="Freeform 30" id="30"/>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sp>
        <p:nvSpPr>
          <p:cNvPr name="AutoShape 31" id="31"/>
          <p:cNvSpPr/>
          <p:nvPr/>
        </p:nvSpPr>
        <p:spPr>
          <a:xfrm rot="-1753206">
            <a:off x="283812" y="9281855"/>
            <a:ext cx="25783492" cy="4486606"/>
          </a:xfrm>
          <a:prstGeom prst="rect">
            <a:avLst/>
          </a:prstGeom>
          <a:solidFill>
            <a:srgbClr val="545454">
              <a:alpha val="4706"/>
            </a:srgbClr>
          </a:solidFill>
        </p:spPr>
      </p:sp>
      <p:grpSp>
        <p:nvGrpSpPr>
          <p:cNvPr name="Group 32" id="32"/>
          <p:cNvGrpSpPr/>
          <p:nvPr/>
        </p:nvGrpSpPr>
        <p:grpSpPr>
          <a:xfrm rot="0">
            <a:off x="12859670" y="4440247"/>
            <a:ext cx="1756242" cy="772971"/>
            <a:chOff x="0" y="0"/>
            <a:chExt cx="1500474" cy="660400"/>
          </a:xfrm>
        </p:grpSpPr>
        <p:sp>
          <p:nvSpPr>
            <p:cNvPr name="Freeform 33" id="33"/>
            <p:cNvSpPr/>
            <p:nvPr/>
          </p:nvSpPr>
          <p:spPr>
            <a:xfrm flipH="false" flipV="false" rot="0">
              <a:off x="0" y="0"/>
              <a:ext cx="1500474" cy="660400"/>
            </a:xfrm>
            <a:custGeom>
              <a:avLst/>
              <a:gdLst/>
              <a:ahLst/>
              <a:cxnLst/>
              <a:rect r="r" b="b" t="t" l="l"/>
              <a:pathLst>
                <a:path h="660400" w="1500474">
                  <a:moveTo>
                    <a:pt x="1376013" y="660400"/>
                  </a:moveTo>
                  <a:lnTo>
                    <a:pt x="124460" y="660400"/>
                  </a:lnTo>
                  <a:cubicBezTo>
                    <a:pt x="55880" y="660400"/>
                    <a:pt x="0" y="604520"/>
                    <a:pt x="0" y="535940"/>
                  </a:cubicBezTo>
                  <a:lnTo>
                    <a:pt x="0" y="124460"/>
                  </a:lnTo>
                  <a:cubicBezTo>
                    <a:pt x="0" y="55880"/>
                    <a:pt x="55880" y="0"/>
                    <a:pt x="124460" y="0"/>
                  </a:cubicBezTo>
                  <a:lnTo>
                    <a:pt x="1376014" y="0"/>
                  </a:lnTo>
                  <a:cubicBezTo>
                    <a:pt x="1444594" y="0"/>
                    <a:pt x="1500474" y="55880"/>
                    <a:pt x="1500474" y="124460"/>
                  </a:cubicBezTo>
                  <a:lnTo>
                    <a:pt x="1500474" y="535940"/>
                  </a:lnTo>
                  <a:cubicBezTo>
                    <a:pt x="1500474" y="604520"/>
                    <a:pt x="1444594" y="660400"/>
                    <a:pt x="1376014" y="660400"/>
                  </a:cubicBezTo>
                  <a:close/>
                </a:path>
              </a:pathLst>
            </a:custGeom>
            <a:solidFill>
              <a:srgbClr val="263F6B"/>
            </a:solidFill>
          </p:spPr>
        </p:sp>
      </p:grpSp>
      <p:sp>
        <p:nvSpPr>
          <p:cNvPr name="TextBox 34" id="34"/>
          <p:cNvSpPr txBox="true"/>
          <p:nvPr/>
        </p:nvSpPr>
        <p:spPr>
          <a:xfrm rot="0">
            <a:off x="3661500" y="439749"/>
            <a:ext cx="10673482" cy="861378"/>
          </a:xfrm>
          <a:prstGeom prst="rect">
            <a:avLst/>
          </a:prstGeom>
        </p:spPr>
        <p:txBody>
          <a:bodyPr anchor="t" rtlCol="false" tIns="0" lIns="0" bIns="0" rIns="0">
            <a:spAutoFit/>
          </a:bodyPr>
          <a:lstStyle/>
          <a:p>
            <a:pPr algn="ctr">
              <a:lnSpc>
                <a:spcPts val="6492"/>
              </a:lnSpc>
            </a:pPr>
            <a:r>
              <a:rPr lang="en-US" sz="6625" spc="-390">
                <a:solidFill>
                  <a:srgbClr val="263F6B"/>
                </a:solidFill>
                <a:latin typeface="Montserrat 1 Bold Italics"/>
              </a:rPr>
              <a:t>AWARD</a:t>
            </a:r>
          </a:p>
        </p:txBody>
      </p:sp>
      <p:sp>
        <p:nvSpPr>
          <p:cNvPr name="TextBox 35" id="35"/>
          <p:cNvSpPr txBox="true"/>
          <p:nvPr/>
        </p:nvSpPr>
        <p:spPr>
          <a:xfrm rot="0">
            <a:off x="927873" y="4673932"/>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2019Y</a:t>
            </a:r>
          </a:p>
        </p:txBody>
      </p:sp>
      <p:sp>
        <p:nvSpPr>
          <p:cNvPr name="TextBox 36" id="36"/>
          <p:cNvSpPr txBox="true"/>
          <p:nvPr/>
        </p:nvSpPr>
        <p:spPr>
          <a:xfrm rot="0">
            <a:off x="4610169" y="4719017"/>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2020Y</a:t>
            </a:r>
          </a:p>
        </p:txBody>
      </p:sp>
      <p:sp>
        <p:nvSpPr>
          <p:cNvPr name="TextBox 37" id="37"/>
          <p:cNvSpPr txBox="true"/>
          <p:nvPr/>
        </p:nvSpPr>
        <p:spPr>
          <a:xfrm rot="0">
            <a:off x="8022448" y="4675650"/>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2022Y</a:t>
            </a:r>
          </a:p>
        </p:txBody>
      </p:sp>
      <p:sp>
        <p:nvSpPr>
          <p:cNvPr name="TextBox 38" id="38"/>
          <p:cNvSpPr txBox="true"/>
          <p:nvPr/>
        </p:nvSpPr>
        <p:spPr>
          <a:xfrm rot="0">
            <a:off x="12859670" y="4673932"/>
            <a:ext cx="1756242" cy="396875"/>
          </a:xfrm>
          <a:prstGeom prst="rect">
            <a:avLst/>
          </a:prstGeom>
        </p:spPr>
        <p:txBody>
          <a:bodyPr anchor="t" rtlCol="false" tIns="0" lIns="0" bIns="0" rIns="0">
            <a:spAutoFit/>
          </a:bodyPr>
          <a:lstStyle/>
          <a:p>
            <a:pPr algn="ctr">
              <a:lnSpc>
                <a:spcPts val="3250"/>
              </a:lnSpc>
              <a:spcBef>
                <a:spcPct val="0"/>
              </a:spcBef>
            </a:pPr>
            <a:r>
              <a:rPr lang="en-US" sz="2500" spc="50">
                <a:solidFill>
                  <a:srgbClr val="FFFFFF"/>
                </a:solidFill>
                <a:latin typeface="Montserrat 1 Bold"/>
              </a:rPr>
              <a:t>2023Y</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F4F4F4"/>
        </a:solidFill>
      </p:bgPr>
    </p:bg>
    <p:spTree>
      <p:nvGrpSpPr>
        <p:cNvPr id="1" name=""/>
        <p:cNvGrpSpPr/>
        <p:nvPr/>
      </p:nvGrpSpPr>
      <p:grpSpPr>
        <a:xfrm>
          <a:off x="0" y="0"/>
          <a:ext cx="0" cy="0"/>
          <a:chOff x="0" y="0"/>
          <a:chExt cx="0" cy="0"/>
        </a:xfrm>
      </p:grpSpPr>
      <p:sp>
        <p:nvSpPr>
          <p:cNvPr name="TextBox 2" id="2"/>
          <p:cNvSpPr txBox="true"/>
          <p:nvPr/>
        </p:nvSpPr>
        <p:spPr>
          <a:xfrm rot="0">
            <a:off x="1028700" y="927495"/>
            <a:ext cx="7713061" cy="908294"/>
          </a:xfrm>
          <a:prstGeom prst="rect">
            <a:avLst/>
          </a:prstGeom>
        </p:spPr>
        <p:txBody>
          <a:bodyPr anchor="t" rtlCol="false" tIns="0" lIns="0" bIns="0" rIns="0">
            <a:spAutoFit/>
          </a:bodyPr>
          <a:lstStyle/>
          <a:p>
            <a:pPr>
              <a:lnSpc>
                <a:spcPts val="6801"/>
              </a:lnSpc>
            </a:pPr>
            <a:r>
              <a:rPr lang="en-US" sz="6940" spc="-409">
                <a:solidFill>
                  <a:srgbClr val="263F6B"/>
                </a:solidFill>
                <a:latin typeface="Montserrat 1 Ultra-Bold Italics"/>
              </a:rPr>
              <a:t>MAIN CUSTOMER</a:t>
            </a:r>
          </a:p>
        </p:txBody>
      </p:sp>
      <p:sp>
        <p:nvSpPr>
          <p:cNvPr name="AutoShape 3" id="3"/>
          <p:cNvSpPr/>
          <p:nvPr/>
        </p:nvSpPr>
        <p:spPr>
          <a:xfrm rot="-1753206">
            <a:off x="-1113304" y="4354356"/>
            <a:ext cx="25783492" cy="9586163"/>
          </a:xfrm>
          <a:prstGeom prst="rect">
            <a:avLst/>
          </a:prstGeom>
          <a:solidFill>
            <a:srgbClr val="545454">
              <a:alpha val="4706"/>
            </a:srgbClr>
          </a:solidFill>
        </p:spPr>
      </p:sp>
      <p:sp>
        <p:nvSpPr>
          <p:cNvPr name="AutoShape 4" id="4"/>
          <p:cNvSpPr/>
          <p:nvPr/>
        </p:nvSpPr>
        <p:spPr>
          <a:xfrm rot="0">
            <a:off x="1028700" y="9779379"/>
            <a:ext cx="16230600" cy="1351653"/>
          </a:xfrm>
          <a:prstGeom prst="rect">
            <a:avLst/>
          </a:prstGeom>
          <a:solidFill>
            <a:srgbClr val="213559"/>
          </a:solidFill>
        </p:spPr>
      </p:sp>
      <p:sp>
        <p:nvSpPr>
          <p:cNvPr name="AutoShape 5" id="5"/>
          <p:cNvSpPr/>
          <p:nvPr/>
        </p:nvSpPr>
        <p:spPr>
          <a:xfrm rot="0">
            <a:off x="1028700" y="-675827"/>
            <a:ext cx="16230600" cy="1351653"/>
          </a:xfrm>
          <a:prstGeom prst="rect">
            <a:avLst/>
          </a:prstGeom>
          <a:solidFill>
            <a:srgbClr val="213559"/>
          </a:solidFill>
        </p:spPr>
      </p:sp>
      <p:graphicFrame>
        <p:nvGraphicFramePr>
          <p:cNvPr name="Table 6" id="6"/>
          <p:cNvGraphicFramePr>
            <a:graphicFrameLocks noGrp="true"/>
          </p:cNvGraphicFramePr>
          <p:nvPr/>
        </p:nvGraphicFramePr>
        <p:xfrm>
          <a:off x="1028700" y="1940564"/>
          <a:ext cx="15877787" cy="7620000"/>
        </p:xfrm>
        <a:graphic>
          <a:graphicData uri="http://schemas.openxmlformats.org/drawingml/2006/table">
            <a:tbl>
              <a:tblPr/>
              <a:tblGrid>
                <a:gridCol w="7902968"/>
                <a:gridCol w="7974819"/>
              </a:tblGrid>
              <a:tr h="1024296">
                <a:tc>
                  <a:txBody>
                    <a:bodyPr anchor="t" rtlCol="false"/>
                    <a:lstStyle/>
                    <a:p>
                      <a:pPr algn="ctr">
                        <a:lnSpc>
                          <a:spcPts val="3779"/>
                        </a:lnSpc>
                        <a:defRPr/>
                      </a:pPr>
                      <a:r>
                        <a:rPr lang="en-US" sz="2699">
                          <a:solidFill>
                            <a:srgbClr val="FFFFFF"/>
                          </a:solidFill>
                          <a:latin typeface="Montserrat 1 Bold"/>
                        </a:rPr>
                        <a:t>AUTOMOTIVE PART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263F6B"/>
                    </a:solidFill>
                  </a:tcPr>
                </a:tc>
                <a:tc>
                  <a:txBody>
                    <a:bodyPr anchor="t" rtlCol="false"/>
                    <a:lstStyle/>
                    <a:p>
                      <a:pPr algn="ctr">
                        <a:lnSpc>
                          <a:spcPts val="4199"/>
                        </a:lnSpc>
                        <a:defRPr/>
                      </a:pPr>
                      <a:r>
                        <a:rPr lang="en-US" sz="2999">
                          <a:solidFill>
                            <a:srgbClr val="FFFFFF"/>
                          </a:solidFill>
                          <a:latin typeface="Montserrat 1 Bold"/>
                        </a:rPr>
                        <a:t>ELECTRONIC PART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263F6B"/>
                    </a:solidFill>
                  </a:tcPr>
                </a:tc>
              </a:tr>
              <a:tr h="1100879">
                <a:tc>
                  <a:txBody>
                    <a:bodyPr anchor="t" rtlCol="false"/>
                    <a:lstStyle/>
                    <a:p>
                      <a:pPr algn="l">
                        <a:lnSpc>
                          <a:spcPts val="2520"/>
                        </a:lnSpc>
                        <a:defRPr/>
                      </a:pPr>
                      <a:r>
                        <a:rPr lang="en-US" sz="1800">
                          <a:solidFill>
                            <a:srgbClr val="000000"/>
                          </a:solidFill>
                          <a:latin typeface="Montserrat 1 Bold"/>
                        </a:rPr>
                        <a:t>THAI SUMMIT MITSUBA ELECTRIC MANUFACTURING CO., LTD.</a:t>
                      </a:r>
                      <a:endParaRPr lang="en-US" sz="1100"/>
                    </a:p>
                    <a:p>
                      <a:pPr algn="ctr">
                        <a:lnSpc>
                          <a:spcPts val="2520"/>
                        </a:lnSpc>
                      </a:pP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GMCC and Welling Appliance Component (Thailand) Co.,Ltd.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l">
                        <a:lnSpc>
                          <a:spcPts val="2520"/>
                        </a:lnSpc>
                        <a:defRPr/>
                      </a:pPr>
                      <a:r>
                        <a:rPr lang="en-US" sz="1800">
                          <a:solidFill>
                            <a:srgbClr val="000000"/>
                          </a:solidFill>
                          <a:latin typeface="Montserrat 1 Bold"/>
                        </a:rPr>
                        <a:t>SAWAFUJI ELECTRIC (THAILAND) CO.,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DAIKIN COMPRESSOR INDUSTRIES CO.,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l">
                        <a:lnSpc>
                          <a:spcPts val="2520"/>
                        </a:lnSpc>
                        <a:defRPr/>
                      </a:pPr>
                      <a:r>
                        <a:rPr lang="en-US" sz="1800">
                          <a:solidFill>
                            <a:srgbClr val="000000"/>
                          </a:solidFill>
                          <a:latin typeface="Montserrat 1 Bold"/>
                        </a:rPr>
                        <a:t>YAHATA FASTENER THAI CO.,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SIAM COMPRESSOR INDUSTRY CO.,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l">
                        <a:lnSpc>
                          <a:spcPts val="2520"/>
                        </a:lnSpc>
                        <a:defRPr/>
                      </a:pPr>
                      <a:r>
                        <a:rPr lang="en-US" sz="1800">
                          <a:solidFill>
                            <a:srgbClr val="000000"/>
                          </a:solidFill>
                          <a:latin typeface="Montserrat 1 Bold"/>
                        </a:rPr>
                        <a:t>MINEBEA ACCESSOLUTIONS THAI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DAIKIN TRADING (THAILAND) CO.,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l">
                        <a:lnSpc>
                          <a:spcPts val="2520"/>
                        </a:lnSpc>
                        <a:defRPr/>
                      </a:pPr>
                      <a:r>
                        <a:rPr lang="en-US" sz="1800">
                          <a:solidFill>
                            <a:srgbClr val="000000"/>
                          </a:solidFill>
                          <a:latin typeface="Montserrat 1 Bold"/>
                        </a:rPr>
                        <a:t>CENTRAL PRECISION PART CO.,LTD.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TCFG COMPRESSOR (THAILAND) CO.,LTD.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l">
                        <a:lnSpc>
                          <a:spcPts val="252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THERMODISE (THAILAND) LIMITED.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l">
                        <a:lnSpc>
                          <a:spcPts val="252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HITACHI-JOHNSON CONTROL AIR CONDITIONING INC</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784975">
                <a:tc>
                  <a:txBody>
                    <a:bodyPr anchor="t" rtlCol="false"/>
                    <a:lstStyle/>
                    <a:p>
                      <a:pPr algn="ctr">
                        <a:lnSpc>
                          <a:spcPts val="252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2520"/>
                        </a:lnSpc>
                        <a:defRPr/>
                      </a:pPr>
                      <a:r>
                        <a:rPr lang="en-US" sz="1800">
                          <a:solidFill>
                            <a:srgbClr val="000000"/>
                          </a:solidFill>
                          <a:latin typeface="Montserrat 1 Bold"/>
                        </a:rPr>
                        <a:t>TENMA (THAILAND) CO., LTD.</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grpSp>
        <p:nvGrpSpPr>
          <p:cNvPr name="Group 3" id="3"/>
          <p:cNvGrpSpPr/>
          <p:nvPr/>
        </p:nvGrpSpPr>
        <p:grpSpPr>
          <a:xfrm rot="0">
            <a:off x="8762430" y="1272121"/>
            <a:ext cx="9173241" cy="7577970"/>
            <a:chOff x="0" y="0"/>
            <a:chExt cx="12230989" cy="10103961"/>
          </a:xfrm>
        </p:grpSpPr>
        <p:sp>
          <p:nvSpPr>
            <p:cNvPr name="TextBox 4" id="4"/>
            <p:cNvSpPr txBox="true"/>
            <p:nvPr/>
          </p:nvSpPr>
          <p:spPr>
            <a:xfrm rot="0">
              <a:off x="0" y="8857399"/>
              <a:ext cx="3401201" cy="1246562"/>
            </a:xfrm>
            <a:prstGeom prst="rect">
              <a:avLst/>
            </a:prstGeom>
          </p:spPr>
          <p:txBody>
            <a:bodyPr anchor="t" rtlCol="false" tIns="0" lIns="0" bIns="0" rIns="0">
              <a:spAutoFit/>
            </a:bodyPr>
            <a:lstStyle/>
            <a:p>
              <a:pPr algn="ctr">
                <a:lnSpc>
                  <a:spcPts val="3807"/>
                </a:lnSpc>
              </a:pPr>
              <a:r>
                <a:rPr lang="en-US" sz="2719">
                  <a:solidFill>
                    <a:srgbClr val="000000"/>
                  </a:solidFill>
                  <a:latin typeface="Montserrat 2"/>
                </a:rPr>
                <a:t>Electronic part</a:t>
              </a:r>
            </a:p>
            <a:p>
              <a:pPr algn="ctr">
                <a:lnSpc>
                  <a:spcPts val="3807"/>
                </a:lnSpc>
              </a:pPr>
              <a:r>
                <a:rPr lang="en-US" sz="2719">
                  <a:solidFill>
                    <a:srgbClr val="000000"/>
                  </a:solidFill>
                  <a:latin typeface="Montserrat 2"/>
                </a:rPr>
                <a:t>84%</a:t>
              </a:r>
            </a:p>
          </p:txBody>
        </p:sp>
        <p:sp>
          <p:nvSpPr>
            <p:cNvPr name="TextBox 5" id="5"/>
            <p:cNvSpPr txBox="true"/>
            <p:nvPr/>
          </p:nvSpPr>
          <p:spPr>
            <a:xfrm rot="0">
              <a:off x="8302015" y="-57150"/>
              <a:ext cx="3928973" cy="1246562"/>
            </a:xfrm>
            <a:prstGeom prst="rect">
              <a:avLst/>
            </a:prstGeom>
          </p:spPr>
          <p:txBody>
            <a:bodyPr anchor="t" rtlCol="false" tIns="0" lIns="0" bIns="0" rIns="0">
              <a:spAutoFit/>
            </a:bodyPr>
            <a:lstStyle/>
            <a:p>
              <a:pPr algn="ctr">
                <a:lnSpc>
                  <a:spcPts val="3807"/>
                </a:lnSpc>
              </a:pPr>
              <a:r>
                <a:rPr lang="en-US" sz="2719">
                  <a:solidFill>
                    <a:srgbClr val="000000"/>
                  </a:solidFill>
                  <a:latin typeface="Montserrat 2"/>
                </a:rPr>
                <a:t>Automotive part </a:t>
              </a:r>
            </a:p>
            <a:p>
              <a:pPr algn="ctr">
                <a:lnSpc>
                  <a:spcPts val="3807"/>
                </a:lnSpc>
              </a:pPr>
              <a:r>
                <a:rPr lang="en-US" sz="2719">
                  <a:solidFill>
                    <a:srgbClr val="000000"/>
                  </a:solidFill>
                  <a:latin typeface="Montserrat 2"/>
                </a:rPr>
                <a:t>16%</a:t>
              </a:r>
            </a:p>
          </p:txBody>
        </p:sp>
        <p:grpSp>
          <p:nvGrpSpPr>
            <p:cNvPr name="Group 6" id="6"/>
            <p:cNvGrpSpPr>
              <a:grpSpLocks noChangeAspect="true"/>
            </p:cNvGrpSpPr>
            <p:nvPr/>
          </p:nvGrpSpPr>
          <p:grpSpPr>
            <a:xfrm rot="0">
              <a:off x="1732408" y="932780"/>
              <a:ext cx="8238400" cy="8238400"/>
              <a:chOff x="0" y="0"/>
              <a:chExt cx="2540000" cy="2540000"/>
            </a:xfrm>
          </p:grpSpPr>
          <p:sp>
            <p:nvSpPr>
              <p:cNvPr name="Freeform 7" id="7"/>
              <p:cNvSpPr/>
              <p:nvPr/>
            </p:nvSpPr>
            <p:spPr>
              <a:xfrm flipH="false" flipV="false" rot="0">
                <a:off x="1270000" y="0"/>
                <a:ext cx="1104967" cy="1270000"/>
              </a:xfrm>
              <a:custGeom>
                <a:avLst/>
                <a:gdLst/>
                <a:ahLst/>
                <a:cxnLst/>
                <a:rect r="r" b="b" t="t" l="l"/>
                <a:pathLst>
                  <a:path h="1270000" w="1104967">
                    <a:moveTo>
                      <a:pt x="0" y="0"/>
                    </a:moveTo>
                    <a:cubicBezTo>
                      <a:pt x="457410" y="0"/>
                      <a:pt x="879483" y="245972"/>
                      <a:pt x="1104967" y="643943"/>
                    </a:cubicBezTo>
                    <a:lnTo>
                      <a:pt x="0" y="1270000"/>
                    </a:lnTo>
                    <a:close/>
                  </a:path>
                </a:pathLst>
              </a:custGeom>
              <a:solidFill>
                <a:srgbClr val="213559"/>
              </a:solidFill>
            </p:spPr>
          </p:sp>
          <p:sp>
            <p:nvSpPr>
              <p:cNvPr name="Freeform 8" id="8"/>
              <p:cNvSpPr/>
              <p:nvPr/>
            </p:nvSpPr>
            <p:spPr>
              <a:xfrm flipH="false" flipV="false" rot="0">
                <a:off x="-104259" y="0"/>
                <a:ext cx="2757199" cy="2662209"/>
              </a:xfrm>
              <a:custGeom>
                <a:avLst/>
                <a:gdLst/>
                <a:ahLst/>
                <a:cxnLst/>
                <a:rect r="r" b="b" t="t" l="l"/>
                <a:pathLst>
                  <a:path h="2662209" w="2757199">
                    <a:moveTo>
                      <a:pt x="2446556" y="589500"/>
                    </a:moveTo>
                    <a:cubicBezTo>
                      <a:pt x="2757199" y="1078995"/>
                      <a:pt x="2696924" y="1716725"/>
                      <a:pt x="2300071" y="2139352"/>
                    </a:cubicBezTo>
                    <a:cubicBezTo>
                      <a:pt x="1903218" y="2561978"/>
                      <a:pt x="1270537" y="2662209"/>
                      <a:pt x="762488" y="2382940"/>
                    </a:cubicBezTo>
                    <a:cubicBezTo>
                      <a:pt x="254439" y="2103671"/>
                      <a:pt x="0" y="1515799"/>
                      <a:pt x="144135" y="954256"/>
                    </a:cubicBezTo>
                    <a:cubicBezTo>
                      <a:pt x="288270" y="392713"/>
                      <a:pt x="794386" y="58"/>
                      <a:pt x="1374132" y="0"/>
                    </a:cubicBezTo>
                    <a:lnTo>
                      <a:pt x="1374259" y="1270000"/>
                    </a:lnTo>
                    <a:close/>
                  </a:path>
                </a:pathLst>
              </a:custGeom>
              <a:solidFill>
                <a:srgbClr val="38B6FF"/>
              </a:solidFill>
            </p:spPr>
          </p:sp>
        </p:grpSp>
      </p:grpSp>
      <p:sp>
        <p:nvSpPr>
          <p:cNvPr name="Freeform 9" id="9"/>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28700" y="8156196"/>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1" id="11"/>
          <p:cNvSpPr/>
          <p:nvPr/>
        </p:nvSpPr>
        <p:spPr>
          <a:xfrm rot="0">
            <a:off x="1028700" y="9591065"/>
            <a:ext cx="16230600" cy="1351653"/>
          </a:xfrm>
          <a:prstGeom prst="rect">
            <a:avLst/>
          </a:prstGeom>
          <a:solidFill>
            <a:srgbClr val="213559"/>
          </a:solidFill>
        </p:spPr>
      </p:sp>
      <p:sp>
        <p:nvSpPr>
          <p:cNvPr name="AutoShape 12" id="12"/>
          <p:cNvSpPr/>
          <p:nvPr/>
        </p:nvSpPr>
        <p:spPr>
          <a:xfrm rot="0">
            <a:off x="1028700" y="-675827"/>
            <a:ext cx="16230600" cy="1351653"/>
          </a:xfrm>
          <a:prstGeom prst="rect">
            <a:avLst/>
          </a:prstGeom>
          <a:solidFill>
            <a:srgbClr val="213559"/>
          </a:solidFill>
        </p:spPr>
      </p:sp>
      <p:sp>
        <p:nvSpPr>
          <p:cNvPr name="Freeform 13" id="13"/>
          <p:cNvSpPr/>
          <p:nvPr/>
        </p:nvSpPr>
        <p:spPr>
          <a:xfrm flipH="false" flipV="false" rot="0">
            <a:off x="3559458" y="8303704"/>
            <a:ext cx="3949828" cy="2964082"/>
          </a:xfrm>
          <a:custGeom>
            <a:avLst/>
            <a:gdLst/>
            <a:ahLst/>
            <a:cxnLst/>
            <a:rect r="r" b="b" t="t" l="l"/>
            <a:pathLst>
              <a:path h="2964082" w="3949828">
                <a:moveTo>
                  <a:pt x="0" y="0"/>
                </a:moveTo>
                <a:lnTo>
                  <a:pt x="3949827" y="0"/>
                </a:lnTo>
                <a:lnTo>
                  <a:pt x="3949827" y="2964082"/>
                </a:lnTo>
                <a:lnTo>
                  <a:pt x="0" y="2964082"/>
                </a:lnTo>
                <a:lnTo>
                  <a:pt x="0" y="0"/>
                </a:lnTo>
                <a:close/>
              </a:path>
            </a:pathLst>
          </a:custGeom>
          <a:blipFill>
            <a:blip r:embed="rId4"/>
            <a:stretch>
              <a:fillRect l="0" t="0" r="0" b="0"/>
            </a:stretch>
          </a:blipFill>
        </p:spPr>
      </p:sp>
      <p:sp>
        <p:nvSpPr>
          <p:cNvPr name="Freeform 14" id="14"/>
          <p:cNvSpPr/>
          <p:nvPr/>
        </p:nvSpPr>
        <p:spPr>
          <a:xfrm flipH="false" flipV="false" rot="0">
            <a:off x="14432825" y="5490326"/>
            <a:ext cx="4443893" cy="5921770"/>
          </a:xfrm>
          <a:custGeom>
            <a:avLst/>
            <a:gdLst/>
            <a:ahLst/>
            <a:cxnLst/>
            <a:rect r="r" b="b" t="t" l="l"/>
            <a:pathLst>
              <a:path h="5921770" w="4443893">
                <a:moveTo>
                  <a:pt x="0" y="0"/>
                </a:moveTo>
                <a:lnTo>
                  <a:pt x="4443893" y="0"/>
                </a:lnTo>
                <a:lnTo>
                  <a:pt x="4443893" y="5921770"/>
                </a:lnTo>
                <a:lnTo>
                  <a:pt x="0" y="5921770"/>
                </a:lnTo>
                <a:lnTo>
                  <a:pt x="0" y="0"/>
                </a:lnTo>
                <a:close/>
              </a:path>
            </a:pathLst>
          </a:custGeom>
          <a:blipFill>
            <a:blip r:embed="rId5"/>
            <a:stretch>
              <a:fillRect l="0" t="0" r="0" b="0"/>
            </a:stretch>
          </a:blipFill>
        </p:spPr>
      </p:sp>
      <p:sp>
        <p:nvSpPr>
          <p:cNvPr name="Freeform 15" id="15"/>
          <p:cNvSpPr/>
          <p:nvPr/>
        </p:nvSpPr>
        <p:spPr>
          <a:xfrm flipH="false" flipV="false" rot="0">
            <a:off x="13558995" y="7324311"/>
            <a:ext cx="3298720" cy="4395754"/>
          </a:xfrm>
          <a:custGeom>
            <a:avLst/>
            <a:gdLst/>
            <a:ahLst/>
            <a:cxnLst/>
            <a:rect r="r" b="b" t="t" l="l"/>
            <a:pathLst>
              <a:path h="4395754" w="3298720">
                <a:moveTo>
                  <a:pt x="0" y="0"/>
                </a:moveTo>
                <a:lnTo>
                  <a:pt x="3298720" y="0"/>
                </a:lnTo>
                <a:lnTo>
                  <a:pt x="3298720" y="4395753"/>
                </a:lnTo>
                <a:lnTo>
                  <a:pt x="0" y="4395753"/>
                </a:lnTo>
                <a:lnTo>
                  <a:pt x="0" y="0"/>
                </a:lnTo>
                <a:close/>
              </a:path>
            </a:pathLst>
          </a:custGeom>
          <a:blipFill>
            <a:blip r:embed="rId6"/>
            <a:stretch>
              <a:fillRect l="0" t="0" r="0" b="0"/>
            </a:stretch>
          </a:blipFill>
        </p:spPr>
      </p:sp>
      <p:sp>
        <p:nvSpPr>
          <p:cNvPr name="Freeform 16" id="16"/>
          <p:cNvSpPr/>
          <p:nvPr/>
        </p:nvSpPr>
        <p:spPr>
          <a:xfrm flipH="false" flipV="false" rot="0">
            <a:off x="1057251" y="6875708"/>
            <a:ext cx="3575953" cy="4765185"/>
          </a:xfrm>
          <a:custGeom>
            <a:avLst/>
            <a:gdLst/>
            <a:ahLst/>
            <a:cxnLst/>
            <a:rect r="r" b="b" t="t" l="l"/>
            <a:pathLst>
              <a:path h="4765185" w="3575953">
                <a:moveTo>
                  <a:pt x="0" y="0"/>
                </a:moveTo>
                <a:lnTo>
                  <a:pt x="3575953" y="0"/>
                </a:lnTo>
                <a:lnTo>
                  <a:pt x="3575953" y="4765184"/>
                </a:lnTo>
                <a:lnTo>
                  <a:pt x="0" y="4765184"/>
                </a:lnTo>
                <a:lnTo>
                  <a:pt x="0" y="0"/>
                </a:lnTo>
                <a:close/>
              </a:path>
            </a:pathLst>
          </a:custGeom>
          <a:blipFill>
            <a:blip r:embed="rId7"/>
            <a:stretch>
              <a:fillRect l="0" t="0" r="0" b="0"/>
            </a:stretch>
          </a:blipFill>
        </p:spPr>
      </p:sp>
      <p:sp>
        <p:nvSpPr>
          <p:cNvPr name="Freeform 17" id="17"/>
          <p:cNvSpPr/>
          <p:nvPr/>
        </p:nvSpPr>
        <p:spPr>
          <a:xfrm flipH="false" flipV="false" rot="-601832">
            <a:off x="7226274" y="8221825"/>
            <a:ext cx="3835453" cy="2878251"/>
          </a:xfrm>
          <a:custGeom>
            <a:avLst/>
            <a:gdLst/>
            <a:ahLst/>
            <a:cxnLst/>
            <a:rect r="r" b="b" t="t" l="l"/>
            <a:pathLst>
              <a:path h="2878251" w="3835453">
                <a:moveTo>
                  <a:pt x="0" y="0"/>
                </a:moveTo>
                <a:lnTo>
                  <a:pt x="3835452" y="0"/>
                </a:lnTo>
                <a:lnTo>
                  <a:pt x="3835452" y="2878252"/>
                </a:lnTo>
                <a:lnTo>
                  <a:pt x="0" y="2878252"/>
                </a:lnTo>
                <a:lnTo>
                  <a:pt x="0" y="0"/>
                </a:lnTo>
                <a:close/>
              </a:path>
            </a:pathLst>
          </a:custGeom>
          <a:blipFill>
            <a:blip r:embed="rId8"/>
            <a:stretch>
              <a:fillRect l="0" t="0" r="0" b="0"/>
            </a:stretch>
          </a:blipFill>
        </p:spPr>
      </p:sp>
      <p:sp>
        <p:nvSpPr>
          <p:cNvPr name="Freeform 18" id="18"/>
          <p:cNvSpPr/>
          <p:nvPr/>
        </p:nvSpPr>
        <p:spPr>
          <a:xfrm flipH="false" flipV="false" rot="0">
            <a:off x="11375484" y="8197804"/>
            <a:ext cx="2091099" cy="2786522"/>
          </a:xfrm>
          <a:custGeom>
            <a:avLst/>
            <a:gdLst/>
            <a:ahLst/>
            <a:cxnLst/>
            <a:rect r="r" b="b" t="t" l="l"/>
            <a:pathLst>
              <a:path h="2786522" w="2091099">
                <a:moveTo>
                  <a:pt x="0" y="0"/>
                </a:moveTo>
                <a:lnTo>
                  <a:pt x="2091099" y="0"/>
                </a:lnTo>
                <a:lnTo>
                  <a:pt x="2091099" y="2786522"/>
                </a:lnTo>
                <a:lnTo>
                  <a:pt x="0" y="2786522"/>
                </a:lnTo>
                <a:lnTo>
                  <a:pt x="0" y="0"/>
                </a:lnTo>
                <a:close/>
              </a:path>
            </a:pathLst>
          </a:custGeom>
          <a:blipFill>
            <a:blip r:embed="rId9"/>
            <a:stretch>
              <a:fillRect l="0" t="0" r="0" b="0"/>
            </a:stretch>
          </a:blipFill>
        </p:spPr>
      </p:sp>
      <p:sp>
        <p:nvSpPr>
          <p:cNvPr name="TextBox 19" id="19"/>
          <p:cNvSpPr txBox="true"/>
          <p:nvPr/>
        </p:nvSpPr>
        <p:spPr>
          <a:xfrm rot="0">
            <a:off x="1028700" y="3065420"/>
            <a:ext cx="7713061" cy="908294"/>
          </a:xfrm>
          <a:prstGeom prst="rect">
            <a:avLst/>
          </a:prstGeom>
        </p:spPr>
        <p:txBody>
          <a:bodyPr anchor="t" rtlCol="false" tIns="0" lIns="0" bIns="0" rIns="0">
            <a:spAutoFit/>
          </a:bodyPr>
          <a:lstStyle/>
          <a:p>
            <a:pPr>
              <a:lnSpc>
                <a:spcPts val="6801"/>
              </a:lnSpc>
            </a:pPr>
            <a:r>
              <a:rPr lang="en-US" sz="6940" spc="-409">
                <a:solidFill>
                  <a:srgbClr val="263F6B"/>
                </a:solidFill>
                <a:latin typeface="Montserrat 1 Ultra-Bold Italics"/>
              </a:rPr>
              <a:t>KEY PRODUCTS </a:t>
            </a:r>
          </a:p>
        </p:txBody>
      </p:sp>
      <p:sp>
        <p:nvSpPr>
          <p:cNvPr name="TextBox 20" id="20"/>
          <p:cNvSpPr txBox="true"/>
          <p:nvPr/>
        </p:nvSpPr>
        <p:spPr>
          <a:xfrm rot="0">
            <a:off x="1028700" y="5481680"/>
            <a:ext cx="7153592" cy="396875"/>
          </a:xfrm>
          <a:prstGeom prst="rect">
            <a:avLst/>
          </a:prstGeom>
        </p:spPr>
        <p:txBody>
          <a:bodyPr anchor="t" rtlCol="false" tIns="0" lIns="0" bIns="0" rIns="0">
            <a:spAutoFit/>
          </a:bodyPr>
          <a:lstStyle/>
          <a:p>
            <a:pPr marL="539749" indent="-269875" lvl="1">
              <a:lnSpc>
                <a:spcPts val="3249"/>
              </a:lnSpc>
              <a:buFont typeface="Arial"/>
              <a:buChar char="•"/>
            </a:pPr>
            <a:r>
              <a:rPr lang="en-US" sz="2499" spc="49">
                <a:solidFill>
                  <a:srgbClr val="000000"/>
                </a:solidFill>
                <a:latin typeface="Montserrat 1 Bold"/>
              </a:rPr>
              <a:t>Automotive part</a:t>
            </a:r>
            <a:r>
              <a:rPr lang="en-US" sz="2499" spc="49">
                <a:solidFill>
                  <a:srgbClr val="000000"/>
                </a:solidFill>
                <a:latin typeface="Montserrat 1"/>
              </a:rPr>
              <a:t>  </a:t>
            </a:r>
          </a:p>
        </p:txBody>
      </p:sp>
      <p:sp>
        <p:nvSpPr>
          <p:cNvPr name="TextBox 21" id="21"/>
          <p:cNvSpPr txBox="true"/>
          <p:nvPr/>
        </p:nvSpPr>
        <p:spPr>
          <a:xfrm rot="0">
            <a:off x="1028700" y="6558005"/>
            <a:ext cx="6834278" cy="396875"/>
          </a:xfrm>
          <a:prstGeom prst="rect">
            <a:avLst/>
          </a:prstGeom>
        </p:spPr>
        <p:txBody>
          <a:bodyPr anchor="t" rtlCol="false" tIns="0" lIns="0" bIns="0" rIns="0">
            <a:spAutoFit/>
          </a:bodyPr>
          <a:lstStyle/>
          <a:p>
            <a:pPr marL="539749" indent="-269875" lvl="1">
              <a:lnSpc>
                <a:spcPts val="3249"/>
              </a:lnSpc>
              <a:buFont typeface="Arial"/>
              <a:buChar char="•"/>
            </a:pPr>
            <a:r>
              <a:rPr lang="en-US" sz="2499" spc="49">
                <a:solidFill>
                  <a:srgbClr val="000000"/>
                </a:solidFill>
                <a:latin typeface="Montserrat 1 Bold"/>
              </a:rPr>
              <a:t>Electronic part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grpSp>
        <p:nvGrpSpPr>
          <p:cNvPr name="Group 3" id="3"/>
          <p:cNvGrpSpPr/>
          <p:nvPr/>
        </p:nvGrpSpPr>
        <p:grpSpPr>
          <a:xfrm rot="0">
            <a:off x="9435145" y="1028700"/>
            <a:ext cx="8109738" cy="7909639"/>
            <a:chOff x="0" y="0"/>
            <a:chExt cx="10812985" cy="10546186"/>
          </a:xfrm>
        </p:grpSpPr>
        <p:sp>
          <p:nvSpPr>
            <p:cNvPr name="TextBox 4" id="4"/>
            <p:cNvSpPr txBox="true"/>
            <p:nvPr/>
          </p:nvSpPr>
          <p:spPr>
            <a:xfrm rot="0">
              <a:off x="0" y="3153199"/>
              <a:ext cx="794980"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SCI</a:t>
              </a:r>
            </a:p>
            <a:p>
              <a:pPr algn="ctr">
                <a:lnSpc>
                  <a:spcPts val="3055"/>
                </a:lnSpc>
              </a:pPr>
              <a:r>
                <a:rPr lang="en-US" sz="2182">
                  <a:solidFill>
                    <a:srgbClr val="000000"/>
                  </a:solidFill>
                  <a:latin typeface="Montserrat 2"/>
                </a:rPr>
                <a:t>44%</a:t>
              </a:r>
            </a:p>
          </p:txBody>
        </p:sp>
        <p:sp>
          <p:nvSpPr>
            <p:cNvPr name="TextBox 5" id="5"/>
            <p:cNvSpPr txBox="true"/>
            <p:nvPr/>
          </p:nvSpPr>
          <p:spPr>
            <a:xfrm rot="0">
              <a:off x="10089816" y="1396718"/>
              <a:ext cx="723168"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DCI</a:t>
              </a:r>
            </a:p>
            <a:p>
              <a:pPr algn="ctr">
                <a:lnSpc>
                  <a:spcPts val="3055"/>
                </a:lnSpc>
              </a:pPr>
              <a:r>
                <a:rPr lang="en-US" sz="2182">
                  <a:solidFill>
                    <a:srgbClr val="000000"/>
                  </a:solidFill>
                  <a:latin typeface="Montserrat 2"/>
                </a:rPr>
                <a:t>33%</a:t>
              </a:r>
            </a:p>
          </p:txBody>
        </p:sp>
        <p:sp>
          <p:nvSpPr>
            <p:cNvPr name="TextBox 6" id="6"/>
            <p:cNvSpPr txBox="true"/>
            <p:nvPr/>
          </p:nvSpPr>
          <p:spPr>
            <a:xfrm rot="0">
              <a:off x="9567213" y="7652768"/>
              <a:ext cx="762863"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GAT</a:t>
              </a:r>
            </a:p>
            <a:p>
              <a:pPr algn="ctr">
                <a:lnSpc>
                  <a:spcPts val="3055"/>
                </a:lnSpc>
              </a:pPr>
              <a:r>
                <a:rPr lang="en-US" sz="2182">
                  <a:solidFill>
                    <a:srgbClr val="000000"/>
                  </a:solidFill>
                  <a:latin typeface="Montserrat 2"/>
                </a:rPr>
                <a:t>6%</a:t>
              </a:r>
            </a:p>
          </p:txBody>
        </p:sp>
        <p:sp>
          <p:nvSpPr>
            <p:cNvPr name="TextBox 7" id="7"/>
            <p:cNvSpPr txBox="true"/>
            <p:nvPr/>
          </p:nvSpPr>
          <p:spPr>
            <a:xfrm rot="0">
              <a:off x="7973216" y="8952760"/>
              <a:ext cx="792273"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TSM</a:t>
              </a:r>
            </a:p>
            <a:p>
              <a:pPr algn="ctr">
                <a:lnSpc>
                  <a:spcPts val="3055"/>
                </a:lnSpc>
              </a:pPr>
              <a:r>
                <a:rPr lang="en-US" sz="2182">
                  <a:solidFill>
                    <a:srgbClr val="000000"/>
                  </a:solidFill>
                  <a:latin typeface="Montserrat 2"/>
                </a:rPr>
                <a:t>6%</a:t>
              </a:r>
            </a:p>
          </p:txBody>
        </p:sp>
        <p:sp>
          <p:nvSpPr>
            <p:cNvPr name="TextBox 8" id="8"/>
            <p:cNvSpPr txBox="true"/>
            <p:nvPr/>
          </p:nvSpPr>
          <p:spPr>
            <a:xfrm rot="0">
              <a:off x="6147650" y="9492445"/>
              <a:ext cx="1562715"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Sawafuji</a:t>
              </a:r>
            </a:p>
            <a:p>
              <a:pPr algn="ctr">
                <a:lnSpc>
                  <a:spcPts val="3055"/>
                </a:lnSpc>
              </a:pPr>
              <a:r>
                <a:rPr lang="en-US" sz="2182">
                  <a:solidFill>
                    <a:srgbClr val="000000"/>
                  </a:solidFill>
                  <a:latin typeface="Montserrat 2"/>
                </a:rPr>
                <a:t>3%</a:t>
              </a:r>
            </a:p>
          </p:txBody>
        </p:sp>
        <p:sp>
          <p:nvSpPr>
            <p:cNvPr name="TextBox 9" id="9"/>
            <p:cNvSpPr txBox="true"/>
            <p:nvPr/>
          </p:nvSpPr>
          <p:spPr>
            <a:xfrm rot="0">
              <a:off x="4338185" y="9565802"/>
              <a:ext cx="1295676"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Tenma</a:t>
              </a:r>
            </a:p>
            <a:p>
              <a:pPr algn="ctr">
                <a:lnSpc>
                  <a:spcPts val="3055"/>
                </a:lnSpc>
              </a:pPr>
              <a:r>
                <a:rPr lang="en-US" sz="2182">
                  <a:solidFill>
                    <a:srgbClr val="000000"/>
                  </a:solidFill>
                  <a:latin typeface="Montserrat 2"/>
                </a:rPr>
                <a:t>2%</a:t>
              </a:r>
            </a:p>
          </p:txBody>
        </p:sp>
        <p:sp>
          <p:nvSpPr>
            <p:cNvPr name="TextBox 10" id="10"/>
            <p:cNvSpPr txBox="true"/>
            <p:nvPr/>
          </p:nvSpPr>
          <p:spPr>
            <a:xfrm rot="0">
              <a:off x="3487022" y="9297306"/>
              <a:ext cx="838464" cy="980384"/>
            </a:xfrm>
            <a:prstGeom prst="rect">
              <a:avLst/>
            </a:prstGeom>
          </p:spPr>
          <p:txBody>
            <a:bodyPr anchor="t" rtlCol="false" tIns="0" lIns="0" bIns="0" rIns="0">
              <a:spAutoFit/>
            </a:bodyPr>
            <a:lstStyle/>
            <a:p>
              <a:pPr algn="ctr">
                <a:lnSpc>
                  <a:spcPts val="3055"/>
                </a:lnSpc>
              </a:pPr>
              <a:r>
                <a:rPr lang="en-US" sz="2182">
                  <a:solidFill>
                    <a:srgbClr val="000000"/>
                  </a:solidFill>
                  <a:latin typeface="Montserrat 2"/>
                </a:rPr>
                <a:t>CPP</a:t>
              </a:r>
            </a:p>
            <a:p>
              <a:pPr algn="ctr">
                <a:lnSpc>
                  <a:spcPts val="3055"/>
                </a:lnSpc>
              </a:pPr>
              <a:r>
                <a:rPr lang="en-US" sz="2182">
                  <a:solidFill>
                    <a:srgbClr val="000000"/>
                  </a:solidFill>
                  <a:latin typeface="Montserrat 2"/>
                </a:rPr>
                <a:t>0.5%</a:t>
              </a:r>
            </a:p>
          </p:txBody>
        </p:sp>
        <p:grpSp>
          <p:nvGrpSpPr>
            <p:cNvPr name="Group 11" id="11"/>
            <p:cNvGrpSpPr>
              <a:grpSpLocks noChangeAspect="true"/>
            </p:cNvGrpSpPr>
            <p:nvPr/>
          </p:nvGrpSpPr>
          <p:grpSpPr>
            <a:xfrm rot="0">
              <a:off x="1078313" y="0"/>
              <a:ext cx="9353553" cy="9353553"/>
              <a:chOff x="0" y="0"/>
              <a:chExt cx="2540000" cy="2540000"/>
            </a:xfrm>
          </p:grpSpPr>
          <p:sp>
            <p:nvSpPr>
              <p:cNvPr name="Freeform 12" id="12"/>
              <p:cNvSpPr/>
              <p:nvPr/>
            </p:nvSpPr>
            <p:spPr>
              <a:xfrm flipH="false" flipV="false" rot="0">
                <a:off x="1270000" y="0"/>
                <a:ext cx="1333762" cy="1938927"/>
              </a:xfrm>
              <a:custGeom>
                <a:avLst/>
                <a:gdLst/>
                <a:ahLst/>
                <a:cxnLst/>
                <a:rect r="r" b="b" t="t" l="l"/>
                <a:pathLst>
                  <a:path h="1938927" w="1333762">
                    <a:moveTo>
                      <a:pt x="0" y="0"/>
                    </a:moveTo>
                    <a:cubicBezTo>
                      <a:pt x="460797" y="0"/>
                      <a:pt x="885444" y="249596"/>
                      <a:pt x="1109603" y="652196"/>
                    </a:cubicBezTo>
                    <a:cubicBezTo>
                      <a:pt x="1333762" y="1054796"/>
                      <a:pt x="1322263" y="1547230"/>
                      <a:pt x="1079554" y="1938927"/>
                    </a:cubicBezTo>
                    <a:lnTo>
                      <a:pt x="0" y="1270000"/>
                    </a:lnTo>
                    <a:close/>
                  </a:path>
                </a:pathLst>
              </a:custGeom>
              <a:solidFill>
                <a:srgbClr val="4E7AB8"/>
              </a:solidFill>
            </p:spPr>
          </p:sp>
          <p:sp>
            <p:nvSpPr>
              <p:cNvPr name="Freeform 13" id="13"/>
              <p:cNvSpPr/>
              <p:nvPr/>
            </p:nvSpPr>
            <p:spPr>
              <a:xfrm flipH="false" flipV="false" rot="0">
                <a:off x="1270000" y="1270000"/>
                <a:ext cx="1111637" cy="1019649"/>
              </a:xfrm>
              <a:custGeom>
                <a:avLst/>
                <a:gdLst/>
                <a:ahLst/>
                <a:cxnLst/>
                <a:rect r="r" b="b" t="t" l="l"/>
                <a:pathLst>
                  <a:path h="1019649" w="1111637">
                    <a:moveTo>
                      <a:pt x="1111637" y="614136"/>
                    </a:moveTo>
                    <a:cubicBezTo>
                      <a:pt x="1023815" y="773101"/>
                      <a:pt x="902921" y="911381"/>
                      <a:pt x="757111" y="1019649"/>
                    </a:cubicBezTo>
                    <a:lnTo>
                      <a:pt x="0" y="0"/>
                    </a:lnTo>
                    <a:close/>
                  </a:path>
                </a:pathLst>
              </a:custGeom>
              <a:solidFill>
                <a:srgbClr val="86C297"/>
              </a:solidFill>
            </p:spPr>
          </p:sp>
          <p:sp>
            <p:nvSpPr>
              <p:cNvPr name="Freeform 14" id="14"/>
              <p:cNvSpPr/>
              <p:nvPr/>
            </p:nvSpPr>
            <p:spPr>
              <a:xfrm flipH="false" flipV="false" rot="0">
                <a:off x="1270000" y="1270000"/>
                <a:ext cx="807126" cy="1226880"/>
              </a:xfrm>
              <a:custGeom>
                <a:avLst/>
                <a:gdLst/>
                <a:ahLst/>
                <a:cxnLst/>
                <a:rect r="r" b="b" t="t" l="l"/>
                <a:pathLst>
                  <a:path h="1226880" w="807126">
                    <a:moveTo>
                      <a:pt x="807126" y="980535"/>
                    </a:moveTo>
                    <a:cubicBezTo>
                      <a:pt x="666909" y="1095954"/>
                      <a:pt x="503568" y="1179958"/>
                      <a:pt x="328123" y="1226880"/>
                    </a:cubicBezTo>
                    <a:lnTo>
                      <a:pt x="0" y="0"/>
                    </a:lnTo>
                    <a:close/>
                  </a:path>
                </a:pathLst>
              </a:custGeom>
              <a:solidFill>
                <a:srgbClr val="FFC576"/>
              </a:solidFill>
            </p:spPr>
          </p:sp>
          <p:sp>
            <p:nvSpPr>
              <p:cNvPr name="Freeform 15" id="15"/>
              <p:cNvSpPr/>
              <p:nvPr/>
            </p:nvSpPr>
            <p:spPr>
              <a:xfrm flipH="false" flipV="false" rot="0">
                <a:off x="1270000" y="1270000"/>
                <a:ext cx="389031" cy="1266650"/>
              </a:xfrm>
              <a:custGeom>
                <a:avLst/>
                <a:gdLst/>
                <a:ahLst/>
                <a:cxnLst/>
                <a:rect r="r" b="b" t="t" l="l"/>
                <a:pathLst>
                  <a:path h="1266650" w="389031">
                    <a:moveTo>
                      <a:pt x="389031" y="1208948"/>
                    </a:moveTo>
                    <a:cubicBezTo>
                      <a:pt x="292732" y="1239936"/>
                      <a:pt x="193074" y="1259308"/>
                      <a:pt x="92178" y="1266650"/>
                    </a:cubicBezTo>
                    <a:lnTo>
                      <a:pt x="0" y="0"/>
                    </a:lnTo>
                    <a:close/>
                  </a:path>
                </a:pathLst>
              </a:custGeom>
              <a:solidFill>
                <a:srgbClr val="FAE168"/>
              </a:solidFill>
            </p:spPr>
          </p:sp>
          <p:sp>
            <p:nvSpPr>
              <p:cNvPr name="Freeform 16" id="16"/>
              <p:cNvSpPr/>
              <p:nvPr/>
            </p:nvSpPr>
            <p:spPr>
              <a:xfrm flipH="false" flipV="false" rot="0">
                <a:off x="1202538" y="1270000"/>
                <a:ext cx="222831" cy="1272162"/>
              </a:xfrm>
              <a:custGeom>
                <a:avLst/>
                <a:gdLst/>
                <a:ahLst/>
                <a:cxnLst/>
                <a:rect r="r" b="b" t="t" l="l"/>
                <a:pathLst>
                  <a:path h="1272162" w="222831">
                    <a:moveTo>
                      <a:pt x="222831" y="1260460"/>
                    </a:moveTo>
                    <a:cubicBezTo>
                      <a:pt x="148924" y="1269570"/>
                      <a:pt x="74360" y="1272162"/>
                      <a:pt x="0" y="1268207"/>
                    </a:cubicBezTo>
                    <a:lnTo>
                      <a:pt x="67462" y="0"/>
                    </a:lnTo>
                    <a:close/>
                  </a:path>
                </a:pathLst>
              </a:custGeom>
              <a:solidFill>
                <a:srgbClr val="B1D745"/>
              </a:solidFill>
            </p:spPr>
          </p:sp>
          <p:sp>
            <p:nvSpPr>
              <p:cNvPr name="Freeform 17" id="17"/>
              <p:cNvSpPr/>
              <p:nvPr/>
            </p:nvSpPr>
            <p:spPr>
              <a:xfrm flipH="false" flipV="false" rot="0">
                <a:off x="1107105" y="1270000"/>
                <a:ext cx="162895" cy="1269994"/>
              </a:xfrm>
              <a:custGeom>
                <a:avLst/>
                <a:gdLst/>
                <a:ahLst/>
                <a:cxnLst/>
                <a:rect r="r" b="b" t="t" l="l"/>
                <a:pathLst>
                  <a:path h="1269994" w="162895">
                    <a:moveTo>
                      <a:pt x="158901" y="1269994"/>
                    </a:moveTo>
                    <a:cubicBezTo>
                      <a:pt x="105767" y="1269827"/>
                      <a:pt x="52695" y="1266325"/>
                      <a:pt x="0" y="1259510"/>
                    </a:cubicBezTo>
                    <a:lnTo>
                      <a:pt x="162895" y="0"/>
                    </a:lnTo>
                    <a:close/>
                  </a:path>
                </a:pathLst>
              </a:custGeom>
              <a:solidFill>
                <a:srgbClr val="4DBC33"/>
              </a:solidFill>
            </p:spPr>
          </p:sp>
          <p:sp>
            <p:nvSpPr>
              <p:cNvPr name="Freeform 18" id="18"/>
              <p:cNvSpPr/>
              <p:nvPr/>
            </p:nvSpPr>
            <p:spPr>
              <a:xfrm flipH="false" flipV="false" rot="0">
                <a:off x="950376" y="1270000"/>
                <a:ext cx="319624" cy="1266077"/>
              </a:xfrm>
              <a:custGeom>
                <a:avLst/>
                <a:gdLst/>
                <a:ahLst/>
                <a:cxnLst/>
                <a:rect r="r" b="b" t="t" l="l"/>
                <a:pathLst>
                  <a:path h="1266077" w="319624">
                    <a:moveTo>
                      <a:pt x="219881" y="1266077"/>
                    </a:moveTo>
                    <a:cubicBezTo>
                      <a:pt x="145646" y="1260229"/>
                      <a:pt x="72069" y="1247863"/>
                      <a:pt x="0" y="1229122"/>
                    </a:cubicBezTo>
                    <a:lnTo>
                      <a:pt x="319624" y="0"/>
                    </a:lnTo>
                    <a:close/>
                  </a:path>
                </a:pathLst>
              </a:custGeom>
              <a:solidFill>
                <a:srgbClr val="29955E"/>
              </a:solidFill>
            </p:spPr>
          </p:sp>
          <p:sp>
            <p:nvSpPr>
              <p:cNvPr name="Freeform 19" id="19"/>
              <p:cNvSpPr/>
              <p:nvPr/>
            </p:nvSpPr>
            <p:spPr>
              <a:xfrm flipH="false" flipV="false" rot="0">
                <a:off x="873754" y="1270000"/>
                <a:ext cx="396246" cy="1243560"/>
              </a:xfrm>
              <a:custGeom>
                <a:avLst/>
                <a:gdLst/>
                <a:ahLst/>
                <a:cxnLst/>
                <a:rect r="r" b="b" t="t" l="l"/>
                <a:pathLst>
                  <a:path h="1243560" w="396246">
                    <a:moveTo>
                      <a:pt x="138452" y="1243560"/>
                    </a:moveTo>
                    <a:cubicBezTo>
                      <a:pt x="91642" y="1233856"/>
                      <a:pt x="45418" y="1221517"/>
                      <a:pt x="0" y="1206602"/>
                    </a:cubicBezTo>
                    <a:lnTo>
                      <a:pt x="396246" y="0"/>
                    </a:lnTo>
                    <a:close/>
                  </a:path>
                </a:pathLst>
              </a:custGeom>
              <a:solidFill>
                <a:srgbClr val="358469"/>
              </a:solidFill>
            </p:spPr>
          </p:sp>
          <p:sp>
            <p:nvSpPr>
              <p:cNvPr name="Freeform 20" id="20"/>
              <p:cNvSpPr/>
              <p:nvPr/>
            </p:nvSpPr>
            <p:spPr>
              <a:xfrm flipH="false" flipV="false" rot="0">
                <a:off x="836011" y="1270000"/>
                <a:ext cx="433989" cy="1224898"/>
              </a:xfrm>
              <a:custGeom>
                <a:avLst/>
                <a:gdLst/>
                <a:ahLst/>
                <a:cxnLst/>
                <a:rect r="r" b="b" t="t" l="l"/>
                <a:pathLst>
                  <a:path h="1224898" w="433989">
                    <a:moveTo>
                      <a:pt x="98543" y="1224898"/>
                    </a:moveTo>
                    <a:cubicBezTo>
                      <a:pt x="65283" y="1215790"/>
                      <a:pt x="32409" y="1205331"/>
                      <a:pt x="0" y="1193547"/>
                    </a:cubicBezTo>
                    <a:lnTo>
                      <a:pt x="433989" y="0"/>
                    </a:lnTo>
                    <a:close/>
                  </a:path>
                </a:pathLst>
              </a:custGeom>
              <a:solidFill>
                <a:srgbClr val="3B7069"/>
              </a:solidFill>
            </p:spPr>
          </p:sp>
          <p:sp>
            <p:nvSpPr>
              <p:cNvPr name="Freeform 21" id="21"/>
              <p:cNvSpPr/>
              <p:nvPr/>
            </p:nvSpPr>
            <p:spPr>
              <a:xfrm flipH="false" flipV="false" rot="0">
                <a:off x="798698" y="1270000"/>
                <a:ext cx="471302" cy="1213745"/>
              </a:xfrm>
              <a:custGeom>
                <a:avLst/>
                <a:gdLst/>
                <a:ahLst/>
                <a:cxnLst/>
                <a:rect r="r" b="b" t="t" l="l"/>
                <a:pathLst>
                  <a:path h="1213745" w="471302">
                    <a:moveTo>
                      <a:pt x="97508" y="1213745"/>
                    </a:moveTo>
                    <a:cubicBezTo>
                      <a:pt x="64551" y="1203596"/>
                      <a:pt x="32022" y="1192108"/>
                      <a:pt x="0" y="1179311"/>
                    </a:cubicBezTo>
                    <a:lnTo>
                      <a:pt x="471302" y="0"/>
                    </a:lnTo>
                    <a:close/>
                  </a:path>
                </a:pathLst>
              </a:custGeom>
              <a:solidFill>
                <a:srgbClr val="146470"/>
              </a:solidFill>
            </p:spPr>
          </p:sp>
          <p:sp>
            <p:nvSpPr>
              <p:cNvPr name="Freeform 22" id="22"/>
              <p:cNvSpPr/>
              <p:nvPr/>
            </p:nvSpPr>
            <p:spPr>
              <a:xfrm flipH="false" flipV="false" rot="0">
                <a:off x="761851" y="1270000"/>
                <a:ext cx="508149" cy="1201393"/>
              </a:xfrm>
              <a:custGeom>
                <a:avLst/>
                <a:gdLst/>
                <a:ahLst/>
                <a:cxnLst/>
                <a:rect r="r" b="b" t="t" l="l"/>
                <a:pathLst>
                  <a:path h="1201393" w="508149">
                    <a:moveTo>
                      <a:pt x="96377" y="1201393"/>
                    </a:moveTo>
                    <a:cubicBezTo>
                      <a:pt x="63756" y="1190212"/>
                      <a:pt x="31604" y="1177707"/>
                      <a:pt x="0" y="1163909"/>
                    </a:cubicBezTo>
                    <a:lnTo>
                      <a:pt x="508149" y="0"/>
                    </a:lnTo>
                    <a:close/>
                  </a:path>
                </a:pathLst>
              </a:custGeom>
              <a:solidFill>
                <a:srgbClr val="00678E"/>
              </a:solidFill>
            </p:spPr>
          </p:sp>
          <p:sp>
            <p:nvSpPr>
              <p:cNvPr name="Freeform 23" id="23"/>
              <p:cNvSpPr/>
              <p:nvPr/>
            </p:nvSpPr>
            <p:spPr>
              <a:xfrm flipH="false" flipV="false" rot="0">
                <a:off x="754541" y="1270000"/>
                <a:ext cx="515459" cy="1187852"/>
              </a:xfrm>
              <a:custGeom>
                <a:avLst/>
                <a:gdLst/>
                <a:ahLst/>
                <a:cxnLst/>
                <a:rect r="r" b="b" t="t" l="l"/>
                <a:pathLst>
                  <a:path h="1187852" w="515459">
                    <a:moveTo>
                      <a:pt x="66116" y="1187852"/>
                    </a:moveTo>
                    <a:cubicBezTo>
                      <a:pt x="43827" y="1179420"/>
                      <a:pt x="21779" y="1170362"/>
                      <a:pt x="0" y="1160690"/>
                    </a:cubicBezTo>
                    <a:lnTo>
                      <a:pt x="515459" y="0"/>
                    </a:lnTo>
                    <a:close/>
                  </a:path>
                </a:pathLst>
              </a:custGeom>
              <a:solidFill>
                <a:srgbClr val="4E7AB8"/>
              </a:solidFill>
            </p:spPr>
          </p:sp>
          <p:sp>
            <p:nvSpPr>
              <p:cNvPr name="Freeform 24" id="24"/>
              <p:cNvSpPr/>
              <p:nvPr/>
            </p:nvSpPr>
            <p:spPr>
              <a:xfrm flipH="false" flipV="false" rot="0">
                <a:off x="747251" y="1270000"/>
                <a:ext cx="522749" cy="1185002"/>
              </a:xfrm>
              <a:custGeom>
                <a:avLst/>
                <a:gdLst/>
                <a:ahLst/>
                <a:cxnLst/>
                <a:rect r="r" b="b" t="t" l="l"/>
                <a:pathLst>
                  <a:path h="1185002" w="522749">
                    <a:moveTo>
                      <a:pt x="65944" y="1185002"/>
                    </a:moveTo>
                    <a:cubicBezTo>
                      <a:pt x="43708" y="1176430"/>
                      <a:pt x="21718" y="1167234"/>
                      <a:pt x="0" y="1157425"/>
                    </a:cubicBezTo>
                    <a:lnTo>
                      <a:pt x="522749" y="0"/>
                    </a:lnTo>
                    <a:close/>
                  </a:path>
                </a:pathLst>
              </a:custGeom>
              <a:solidFill>
                <a:srgbClr val="8787DD"/>
              </a:solidFill>
            </p:spPr>
          </p:sp>
          <p:sp>
            <p:nvSpPr>
              <p:cNvPr name="Freeform 25" id="25"/>
              <p:cNvSpPr/>
              <p:nvPr/>
            </p:nvSpPr>
            <p:spPr>
              <a:xfrm flipH="false" flipV="false" rot="0">
                <a:off x="-91339" y="0"/>
                <a:ext cx="1361339" cy="2452105"/>
              </a:xfrm>
              <a:custGeom>
                <a:avLst/>
                <a:gdLst/>
                <a:ahLst/>
                <a:cxnLst/>
                <a:rect r="r" b="b" t="t" l="l"/>
                <a:pathLst>
                  <a:path h="2452105" w="1361339">
                    <a:moveTo>
                      <a:pt x="897090" y="2452105"/>
                    </a:moveTo>
                    <a:cubicBezTo>
                      <a:pt x="329051" y="2229019"/>
                      <a:pt x="0" y="1633444"/>
                      <a:pt x="113494" y="1033815"/>
                    </a:cubicBezTo>
                    <a:cubicBezTo>
                      <a:pt x="226989" y="434186"/>
                      <a:pt x="750937" y="61"/>
                      <a:pt x="1361212" y="0"/>
                    </a:cubicBezTo>
                    <a:lnTo>
                      <a:pt x="1361339" y="1270000"/>
                    </a:lnTo>
                    <a:close/>
                  </a:path>
                </a:pathLst>
              </a:custGeom>
              <a:solidFill>
                <a:srgbClr val="B1D745"/>
              </a:solidFill>
            </p:spPr>
          </p:sp>
        </p:grpSp>
      </p:grpSp>
      <p:sp>
        <p:nvSpPr>
          <p:cNvPr name="Freeform 26" id="26"/>
          <p:cNvSpPr/>
          <p:nvPr/>
        </p:nvSpPr>
        <p:spPr>
          <a:xfrm flipH="false" flipV="false" rot="0">
            <a:off x="1028700" y="1835789"/>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1028700" y="8156196"/>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28" id="28"/>
          <p:cNvSpPr/>
          <p:nvPr/>
        </p:nvSpPr>
        <p:spPr>
          <a:xfrm rot="0">
            <a:off x="1028700" y="9591065"/>
            <a:ext cx="16230600" cy="1351653"/>
          </a:xfrm>
          <a:prstGeom prst="rect">
            <a:avLst/>
          </a:prstGeom>
          <a:solidFill>
            <a:srgbClr val="213559"/>
          </a:solidFill>
        </p:spPr>
      </p:sp>
      <p:sp>
        <p:nvSpPr>
          <p:cNvPr name="AutoShape 29" id="29"/>
          <p:cNvSpPr/>
          <p:nvPr/>
        </p:nvSpPr>
        <p:spPr>
          <a:xfrm rot="0">
            <a:off x="1028700" y="-675827"/>
            <a:ext cx="16230600" cy="1351653"/>
          </a:xfrm>
          <a:prstGeom prst="rect">
            <a:avLst/>
          </a:prstGeom>
          <a:solidFill>
            <a:srgbClr val="213559"/>
          </a:solidFill>
        </p:spPr>
      </p:sp>
      <p:sp>
        <p:nvSpPr>
          <p:cNvPr name="Freeform 30" id="30"/>
          <p:cNvSpPr/>
          <p:nvPr/>
        </p:nvSpPr>
        <p:spPr>
          <a:xfrm flipH="false" flipV="false" rot="0">
            <a:off x="3379503" y="5345564"/>
            <a:ext cx="2254565" cy="1964915"/>
          </a:xfrm>
          <a:custGeom>
            <a:avLst/>
            <a:gdLst/>
            <a:ahLst/>
            <a:cxnLst/>
            <a:rect r="r" b="b" t="t" l="l"/>
            <a:pathLst>
              <a:path h="1964915" w="2254565">
                <a:moveTo>
                  <a:pt x="0" y="0"/>
                </a:moveTo>
                <a:lnTo>
                  <a:pt x="2254565" y="0"/>
                </a:lnTo>
                <a:lnTo>
                  <a:pt x="2254565" y="1964915"/>
                </a:lnTo>
                <a:lnTo>
                  <a:pt x="0" y="1964915"/>
                </a:lnTo>
                <a:lnTo>
                  <a:pt x="0" y="0"/>
                </a:lnTo>
                <a:close/>
              </a:path>
            </a:pathLst>
          </a:custGeom>
          <a:blipFill>
            <a:blip r:embed="rId4"/>
            <a:stretch>
              <a:fillRect l="0" t="-7370" r="0" b="-7370"/>
            </a:stretch>
          </a:blipFill>
        </p:spPr>
      </p:sp>
      <p:sp>
        <p:nvSpPr>
          <p:cNvPr name="Freeform 31" id="31"/>
          <p:cNvSpPr/>
          <p:nvPr/>
        </p:nvSpPr>
        <p:spPr>
          <a:xfrm flipH="false" flipV="false" rot="0">
            <a:off x="1083415" y="7114711"/>
            <a:ext cx="1974174" cy="1793866"/>
          </a:xfrm>
          <a:custGeom>
            <a:avLst/>
            <a:gdLst/>
            <a:ahLst/>
            <a:cxnLst/>
            <a:rect r="r" b="b" t="t" l="l"/>
            <a:pathLst>
              <a:path h="1793866" w="1974174">
                <a:moveTo>
                  <a:pt x="0" y="0"/>
                </a:moveTo>
                <a:lnTo>
                  <a:pt x="1974174" y="0"/>
                </a:lnTo>
                <a:lnTo>
                  <a:pt x="1974174" y="1793866"/>
                </a:lnTo>
                <a:lnTo>
                  <a:pt x="0" y="1793866"/>
                </a:lnTo>
                <a:lnTo>
                  <a:pt x="0" y="0"/>
                </a:lnTo>
                <a:close/>
              </a:path>
            </a:pathLst>
          </a:custGeom>
          <a:blipFill>
            <a:blip r:embed="rId5"/>
            <a:stretch>
              <a:fillRect l="-74818" t="-131364" r="-104094" b="-177662"/>
            </a:stretch>
          </a:blipFill>
        </p:spPr>
      </p:sp>
      <p:sp>
        <p:nvSpPr>
          <p:cNvPr name="Freeform 32" id="32"/>
          <p:cNvSpPr/>
          <p:nvPr/>
        </p:nvSpPr>
        <p:spPr>
          <a:xfrm flipH="false" flipV="false" rot="-457343">
            <a:off x="783029" y="6037595"/>
            <a:ext cx="1697822" cy="1428489"/>
          </a:xfrm>
          <a:custGeom>
            <a:avLst/>
            <a:gdLst/>
            <a:ahLst/>
            <a:cxnLst/>
            <a:rect r="r" b="b" t="t" l="l"/>
            <a:pathLst>
              <a:path h="1428489" w="1697822">
                <a:moveTo>
                  <a:pt x="0" y="0"/>
                </a:moveTo>
                <a:lnTo>
                  <a:pt x="1697822" y="0"/>
                </a:lnTo>
                <a:lnTo>
                  <a:pt x="1697822" y="1428488"/>
                </a:lnTo>
                <a:lnTo>
                  <a:pt x="0" y="1428488"/>
                </a:lnTo>
                <a:lnTo>
                  <a:pt x="0" y="0"/>
                </a:lnTo>
                <a:close/>
              </a:path>
            </a:pathLst>
          </a:custGeom>
          <a:blipFill>
            <a:blip r:embed="rId6"/>
            <a:stretch>
              <a:fillRect l="-84782" t="-150516" r="-76958" b="-164031"/>
            </a:stretch>
          </a:blipFill>
        </p:spPr>
      </p:sp>
      <p:sp>
        <p:nvSpPr>
          <p:cNvPr name="Freeform 33" id="33"/>
          <p:cNvSpPr/>
          <p:nvPr/>
        </p:nvSpPr>
        <p:spPr>
          <a:xfrm flipH="false" flipV="false" rot="1394031">
            <a:off x="1053374" y="4875491"/>
            <a:ext cx="2350000" cy="1472538"/>
          </a:xfrm>
          <a:custGeom>
            <a:avLst/>
            <a:gdLst/>
            <a:ahLst/>
            <a:cxnLst/>
            <a:rect r="r" b="b" t="t" l="l"/>
            <a:pathLst>
              <a:path h="1472538" w="2350000">
                <a:moveTo>
                  <a:pt x="0" y="0"/>
                </a:moveTo>
                <a:lnTo>
                  <a:pt x="2350000" y="0"/>
                </a:lnTo>
                <a:lnTo>
                  <a:pt x="2350000" y="1472538"/>
                </a:lnTo>
                <a:lnTo>
                  <a:pt x="0" y="1472538"/>
                </a:lnTo>
                <a:lnTo>
                  <a:pt x="0" y="0"/>
                </a:lnTo>
                <a:close/>
              </a:path>
            </a:pathLst>
          </a:custGeom>
          <a:blipFill>
            <a:blip r:embed="rId7"/>
            <a:stretch>
              <a:fillRect l="-69900" t="-223910" r="-83608" b="-215206"/>
            </a:stretch>
          </a:blipFill>
        </p:spPr>
      </p:sp>
      <p:sp>
        <p:nvSpPr>
          <p:cNvPr name="Freeform 34" id="34"/>
          <p:cNvSpPr/>
          <p:nvPr/>
        </p:nvSpPr>
        <p:spPr>
          <a:xfrm flipH="false" flipV="false" rot="0">
            <a:off x="2811758" y="7310479"/>
            <a:ext cx="2143318" cy="1947821"/>
          </a:xfrm>
          <a:custGeom>
            <a:avLst/>
            <a:gdLst/>
            <a:ahLst/>
            <a:cxnLst/>
            <a:rect r="r" b="b" t="t" l="l"/>
            <a:pathLst>
              <a:path h="1947821" w="2143318">
                <a:moveTo>
                  <a:pt x="0" y="0"/>
                </a:moveTo>
                <a:lnTo>
                  <a:pt x="2143319" y="0"/>
                </a:lnTo>
                <a:lnTo>
                  <a:pt x="2143319" y="1947821"/>
                </a:lnTo>
                <a:lnTo>
                  <a:pt x="0" y="1947821"/>
                </a:lnTo>
                <a:lnTo>
                  <a:pt x="0" y="0"/>
                </a:lnTo>
                <a:close/>
              </a:path>
            </a:pathLst>
          </a:custGeom>
          <a:blipFill>
            <a:blip r:embed="rId8"/>
            <a:stretch>
              <a:fillRect l="-12282" t="-36869" r="0" b="-27771"/>
            </a:stretch>
          </a:blipFill>
        </p:spPr>
      </p:sp>
      <p:sp>
        <p:nvSpPr>
          <p:cNvPr name="Freeform 35" id="35"/>
          <p:cNvSpPr/>
          <p:nvPr/>
        </p:nvSpPr>
        <p:spPr>
          <a:xfrm flipH="false" flipV="false" rot="0">
            <a:off x="5202727" y="5037050"/>
            <a:ext cx="4443893" cy="5249950"/>
          </a:xfrm>
          <a:custGeom>
            <a:avLst/>
            <a:gdLst/>
            <a:ahLst/>
            <a:cxnLst/>
            <a:rect r="r" b="b" t="t" l="l"/>
            <a:pathLst>
              <a:path h="5249950" w="4443893">
                <a:moveTo>
                  <a:pt x="0" y="0"/>
                </a:moveTo>
                <a:lnTo>
                  <a:pt x="4443893" y="0"/>
                </a:lnTo>
                <a:lnTo>
                  <a:pt x="4443893" y="5249950"/>
                </a:lnTo>
                <a:lnTo>
                  <a:pt x="0" y="5249950"/>
                </a:lnTo>
                <a:lnTo>
                  <a:pt x="0" y="0"/>
                </a:lnTo>
                <a:close/>
              </a:path>
            </a:pathLst>
          </a:custGeom>
          <a:blipFill>
            <a:blip r:embed="rId9"/>
            <a:stretch>
              <a:fillRect l="0" t="-12796" r="0" b="0"/>
            </a:stretch>
          </a:blipFill>
        </p:spPr>
      </p:sp>
      <p:sp>
        <p:nvSpPr>
          <p:cNvPr name="TextBox 36" id="36"/>
          <p:cNvSpPr txBox="true"/>
          <p:nvPr/>
        </p:nvSpPr>
        <p:spPr>
          <a:xfrm rot="0">
            <a:off x="1028700" y="2391812"/>
            <a:ext cx="8320720" cy="908294"/>
          </a:xfrm>
          <a:prstGeom prst="rect">
            <a:avLst/>
          </a:prstGeom>
        </p:spPr>
        <p:txBody>
          <a:bodyPr anchor="t" rtlCol="false" tIns="0" lIns="0" bIns="0" rIns="0">
            <a:spAutoFit/>
          </a:bodyPr>
          <a:lstStyle/>
          <a:p>
            <a:pPr>
              <a:lnSpc>
                <a:spcPts val="6801"/>
              </a:lnSpc>
            </a:pPr>
            <a:r>
              <a:rPr lang="en-US" sz="6940" spc="-409">
                <a:solidFill>
                  <a:srgbClr val="263F6B"/>
                </a:solidFill>
                <a:latin typeface="Montserrat 1 Ultra-Bold Italics"/>
              </a:rPr>
              <a:t>MARKET ANALYSIS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DAFn1vaIal8</dc:identifier>
  <dcterms:modified xsi:type="dcterms:W3CDTF">2011-08-01T06:04:30Z</dcterms:modified>
  <cp:revision>1</cp:revision>
  <dc:title>Elegant and Professional Company Business Proposal Presentation</dc:title>
</cp:coreProperties>
</file>